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1 A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5209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01171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Segunda</a:t>
                      </a:r>
                      <a:r>
                        <a:rPr sz="1200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06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erça</a:t>
                      </a:r>
                      <a:r>
                        <a:rPr sz="1200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>
                          <a:solidFill>
                            <a:schemeClr val="tx1"/>
                          </a:solidFill>
                        </a:rPr>
                        <a:t>feira  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07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200" spc="5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t-BR" sz="1200" spc="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sz="1200" spc="-1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Quarta</a:t>
                      </a:r>
                      <a:r>
                        <a:rPr sz="1200" spc="-6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08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Quinta</a:t>
                      </a:r>
                      <a:r>
                        <a:rPr sz="1200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09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>
                          <a:solidFill>
                            <a:schemeClr val="tx1"/>
                          </a:solidFill>
                        </a:rPr>
                        <a:t>Sexta</a:t>
                      </a:r>
                      <a:r>
                        <a:rPr sz="1200" spc="-8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feir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pt-BR" sz="1200" spc="-5" baseline="0" dirty="0" smtClean="0">
                          <a:solidFill>
                            <a:schemeClr val="tx1"/>
                          </a:solidFill>
                        </a:rPr>
                        <a:t> 10/</a:t>
                      </a:r>
                      <a:r>
                        <a:rPr sz="1200" spc="5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t-BR" sz="1200" spc="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sz="1200" spc="-1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959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DESJEJUM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Omelete simples com tomate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Chá de camomila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sem açúcar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integral com nata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</a:t>
                      </a:r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 integral</a:t>
                      </a:r>
                    </a:p>
                    <a:p>
                      <a:pPr algn="ctr" defTabSz="0"/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Pão de vegetais com queijo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defTabSz="0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 com nata</a:t>
                      </a:r>
                    </a:p>
                    <a:p>
                      <a:pPr algn="ctr" defTabSz="0"/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defTabSz="0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Mingau</a:t>
                      </a:r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 de aveia com uva passas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9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MANHÃ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Laranja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075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ALMOÇO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moída refogada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Peixe empanado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e assado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Brócolis refogado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Frango à Jardineira</a:t>
                      </a:r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(frango e legumes)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Lentilha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Frango assado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Legumes refogados (batata, cenoura e chuchu)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1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TARDE 14:00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Biscoito de polvilho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Melão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Ponkan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Manga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075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macarrão a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bolonhesa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Tomate 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Risoto à primavera </a:t>
                      </a:r>
                      <a:r>
                        <a:rPr lang="pt-BR" sz="800" u="none" strike="noStrike" dirty="0" smtClean="0">
                          <a:latin typeface="+mn-lt"/>
                        </a:rPr>
                        <a:t>(arroz </a:t>
                      </a:r>
                      <a:r>
                        <a:rPr lang="pt-BR" sz="800" u="none" strike="noStrike" dirty="0" err="1" smtClean="0">
                          <a:latin typeface="+mn-lt"/>
                        </a:rPr>
                        <a:t>parboilizado</a:t>
                      </a:r>
                      <a:r>
                        <a:rPr lang="pt-BR" sz="800" u="none" strike="noStrike" dirty="0" smtClean="0">
                          <a:latin typeface="+mn-lt"/>
                        </a:rPr>
                        <a:t>, brócolis, cenoura, couve flor, peito de frango)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Torta de sardinha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Sopa cabocla </a:t>
                      </a:r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(fubá,</a:t>
                      </a:r>
                      <a:r>
                        <a:rPr lang="pt-BR" sz="800" b="0" i="1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carne, couve, abóbora)</a:t>
                      </a:r>
                      <a:endParaRPr lang="pt-BR" sz="8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412445"/>
          <a:ext cx="3786214" cy="196173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86214"/>
              </a:tblGrid>
              <a:tr h="572191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7511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2715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9588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186434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44133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357694"/>
          <a:ext cx="2928958" cy="18573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8958"/>
              </a:tblGrid>
              <a:tr h="408679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44870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m 22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786322"/>
            <a:ext cx="292895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1 A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3014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0198"/>
                <a:gridCol w="1452573"/>
                <a:gridCol w="1476385"/>
                <a:gridCol w="1428760"/>
                <a:gridCol w="1524010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</a:rPr>
                        <a:t>Segunda</a:t>
                      </a:r>
                      <a:r>
                        <a:rPr sz="1100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1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1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9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erça</a:t>
                      </a:r>
                      <a:r>
                        <a:rPr lang="pt-BR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spc="-4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feira</a:t>
                      </a:r>
                      <a:r>
                        <a:rPr lang="pt-BR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100" spc="5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t-BR" sz="1100" spc="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1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sz="1100" spc="-1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t-BR" sz="1100" spc="-1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</a:rPr>
                        <a:t>Quarta</a:t>
                      </a:r>
                      <a:r>
                        <a:rPr sz="1100" spc="-6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1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1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</a:rPr>
                        <a:t>Quinta </a:t>
                      </a:r>
                      <a:r>
                        <a:rPr sz="1100" spc="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1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1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1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1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Sexta feira</a:t>
                      </a: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17/03/2023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DESJEJUM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Farofa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ovo com aveia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Chá de erva cidreira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Pão integral com requeijão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Bolo de maçã sem açúcar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 de milho com requeijão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Cereal matinal sem açúcar com leite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MANHÃ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Mamão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ALMOÇO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de porco a espanhola (batata, estrato de tomate)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Músculo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Beterraba 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Frango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desfiado ao molho de tomate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Brócolis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Macarrão integral </a:t>
                      </a:r>
                      <a:r>
                        <a:rPr lang="pt-BR" sz="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 frango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Chuchu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moída colorida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(cenoura, chuchu)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Couve flor refogada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TARDE 14:00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Pão de queijo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Ponkan</a:t>
                      </a:r>
                      <a:r>
                        <a:rPr lang="pt-BR" sz="800" b="0" i="0" u="none" strike="noStrike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800" b="0" i="0" u="none" strike="noStrik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r>
                        <a:rPr lang="pt-BR" sz="8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Macarrão com sardinha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Farofa de ovo com aveia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Chá de hortelã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Caldo 7 </a:t>
                      </a:r>
                      <a:r>
                        <a:rPr lang="pt-BR" sz="800" b="0" i="1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(frango, feijão carioca, batata salsa, couve, aveia, arroz integral)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  <a:r>
                        <a:rPr lang="pt-BR" sz="8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cozida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Caldo 6 </a:t>
                      </a:r>
                      <a:r>
                        <a:rPr lang="pt-BR" sz="800" b="0" i="1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(carne </a:t>
                      </a:r>
                      <a:r>
                        <a:rPr lang="pt-BR" sz="800" b="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moída, </a:t>
                      </a:r>
                      <a:r>
                        <a:rPr lang="pt-BR" sz="800" b="0" i="1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feijão carioca, batata doce, cenoura ,chuchu)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286255"/>
          <a:ext cx="3786214" cy="208792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86214"/>
              </a:tblGrid>
              <a:tr h="614222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9532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0012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41436" cy="1558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1 A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8615" marR="19494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Segunda</a:t>
                      </a:r>
                      <a:r>
                        <a:rPr sz="1200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1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sz="1200" spc="-10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1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10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1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erça</a:t>
                      </a:r>
                      <a:r>
                        <a:rPr sz="1200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>
                          <a:solidFill>
                            <a:schemeClr val="tx1"/>
                          </a:solidFill>
                        </a:rPr>
                        <a:t>feira  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200" spc="5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t-BR" sz="1200" spc="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sz="1200" spc="-1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sz="120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Quarta</a:t>
                      </a:r>
                      <a:r>
                        <a:rPr sz="1200" spc="-6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Quinta</a:t>
                      </a:r>
                      <a:r>
                        <a:rPr sz="1200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>
                          <a:solidFill>
                            <a:schemeClr val="tx1"/>
                          </a:solidFill>
                        </a:rPr>
                        <a:t>feira </a:t>
                      </a:r>
                      <a:r>
                        <a:rPr sz="1200" spc="-32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/0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/202</a:t>
                      </a: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5">
                          <a:solidFill>
                            <a:schemeClr val="tx1"/>
                          </a:solidFill>
                        </a:rPr>
                        <a:t>Sexta</a:t>
                      </a:r>
                      <a:r>
                        <a:rPr sz="1200" spc="-8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smtClean="0">
                          <a:solidFill>
                            <a:schemeClr val="tx1"/>
                          </a:solidFill>
                        </a:rPr>
                        <a:t>fei</a:t>
                      </a:r>
                      <a:r>
                        <a:rPr lang="pt-BR" sz="1200" spc="-5" dirty="0" err="1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pt-BR" sz="1200" spc="-5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t-BR" sz="1200" spc="-5" dirty="0" smtClean="0">
                          <a:solidFill>
                            <a:schemeClr val="tx1"/>
                          </a:solidFill>
                        </a:rPr>
                        <a:t>24/03/2023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DESJEJUM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Chá de hortelã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vegetais com manteiga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Pão integral com queijo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="0" baseline="0" dirty="0" smtClean="0">
                          <a:latin typeface="Arial" pitchFamily="34" charset="0"/>
                          <a:cs typeface="Arial" pitchFamily="34" charset="0"/>
                        </a:rPr>
                        <a:t> branco com manteiga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Leite com farinha de milho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MANHÃ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ALMOÇO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Purê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batata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Lentilha 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moída refogada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Peito de frango grelhado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com cenoura ralada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Carne moída com mandioca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Brócolis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Músculo com legumes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Couve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flor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524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TARDE 14:00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pt-BR" sz="8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 de banana e maçã </a:t>
                      </a:r>
                      <a:r>
                        <a:rPr lang="pt-BR" sz="800" b="0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sem açúcar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Mingau de alho e ovo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Caldo 3 (frango, feijão, cará, brócolis, chuchu)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Vaca atolada (músculo e mandioca)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Suco de laranja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Torta de frango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286255"/>
          <a:ext cx="3786214" cy="208792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86214"/>
              </a:tblGrid>
              <a:tr h="614222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9532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0012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24113" cy="163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smtClean="0"/>
              <a:t>SECRETARIA MUNICIPAL DE EDUCAÇÃO DE PINHÃO - SETOR DE ALIMENTAÇÃO ESCOLAR PROGRAMA NACIONAL DE ALIMENTAÇÃO ESCOLAR – PNAE</a:t>
            </a:r>
            <a:br>
              <a:rPr lang="pt-BR" sz="1000" smtClean="0"/>
            </a:br>
            <a:r>
              <a:rPr lang="pt-BR" sz="1000" smtClean="0"/>
              <a:t>CARDÁPIO VERÃO - CMEI </a:t>
            </a:r>
            <a:br>
              <a:rPr lang="pt-BR" sz="1000" smtClean="0"/>
            </a:br>
            <a:r>
              <a:rPr lang="pt-BR" sz="1000" smtClean="0"/>
              <a:t>MODALIDADE DE ENSINO - Educação Infantil / FAIXA ETÁRIA 1 A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24730"/>
              </p:ext>
            </p:extLst>
          </p:nvPr>
        </p:nvGraphicFramePr>
        <p:xfrm>
          <a:off x="142844" y="785794"/>
          <a:ext cx="8858311" cy="33242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Segunda Feira 27/03/2023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Terça</a:t>
                      </a:r>
                      <a:r>
                        <a:rPr lang="pt-BR" sz="1200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feira   28/03/2023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Quarta</a:t>
                      </a:r>
                      <a:r>
                        <a:rPr lang="pt-BR" sz="1200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feira 29/03/2023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Quinta</a:t>
                      </a:r>
                      <a:r>
                        <a:rPr lang="pt-BR" sz="1200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feira 30/03/2023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</a:rPr>
                        <a:t>Sexta</a:t>
                      </a:r>
                      <a:r>
                        <a:rPr lang="pt-BR" sz="1200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u="none" strike="noStrike" smtClean="0">
                          <a:solidFill>
                            <a:schemeClr val="tx1"/>
                          </a:solidFill>
                        </a:rPr>
                        <a:t>feira  31/03/2023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DESJEJUM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Ovo cozido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Chá de erva doce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Pão de vegetais com manteiga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smtClean="0"/>
                    </a:p>
                    <a:p>
                      <a:pPr algn="ctr"/>
                      <a:r>
                        <a:rPr lang="pt-BR" sz="900" b="0" smtClean="0"/>
                        <a:t>Leite integral</a:t>
                      </a:r>
                    </a:p>
                    <a:p>
                      <a:pPr algn="ctr"/>
                      <a:r>
                        <a:rPr lang="pt-BR" sz="900" b="0" smtClean="0"/>
                        <a:t>Bolacha</a:t>
                      </a:r>
                      <a:r>
                        <a:rPr lang="pt-BR" sz="900" b="0" baseline="0" smtClean="0"/>
                        <a:t> de aveia</a:t>
                      </a:r>
                      <a:endParaRPr lang="pt-BR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smtClean="0"/>
                    </a:p>
                    <a:p>
                      <a:pPr algn="ctr"/>
                      <a:r>
                        <a:rPr lang="pt-BR" sz="900" b="0" smtClean="0"/>
                        <a:t>Leite integral</a:t>
                      </a:r>
                    </a:p>
                    <a:p>
                      <a:pPr algn="ctr"/>
                      <a:r>
                        <a:rPr lang="pt-BR" sz="900" b="0" smtClean="0"/>
                        <a:t>Pão de milho com manteiga</a:t>
                      </a:r>
                      <a:endParaRPr lang="pt-BR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/>
                    </a:p>
                    <a:p>
                      <a:pPr algn="ctr"/>
                      <a:r>
                        <a:rPr lang="pt-BR" sz="900" b="0" dirty="0" smtClean="0"/>
                        <a:t>Leite integral</a:t>
                      </a:r>
                    </a:p>
                    <a:p>
                      <a:pPr algn="ctr"/>
                      <a:r>
                        <a:rPr lang="pt-BR" sz="900" b="0" dirty="0" smtClean="0"/>
                        <a:t>Creme de iogurte, frutas </a:t>
                      </a:r>
                      <a:r>
                        <a:rPr lang="pt-BR" sz="900" b="0" baseline="0" dirty="0" smtClean="0"/>
                        <a:t> e aveia</a:t>
                      </a:r>
                      <a:endParaRPr lang="pt-BR" sz="900" b="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MANHÃ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Mamão   </a:t>
                      </a:r>
                      <a:endParaRPr lang="pt-BR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ALMOÇO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Ervilha partida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colorida (cenoura, chuchu)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Beterraba cozida 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Músculo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Abobrinha refogada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Couve manteiga refogada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Frango com batata salsa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 com tomate</a:t>
                      </a:r>
                    </a:p>
                    <a:p>
                      <a:pPr algn="ctr" fontAlgn="ctr"/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Alface americana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524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LANCHE DA TARDE 14:00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Abacate</a:t>
                      </a:r>
                      <a:r>
                        <a:rPr lang="pt-BR" sz="8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com leite em pó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Caldo 6 </a:t>
                      </a:r>
                      <a:r>
                        <a:rPr lang="pt-BR" sz="8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(carne </a:t>
                      </a:r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moída, </a:t>
                      </a:r>
                      <a:r>
                        <a:rPr lang="pt-BR" sz="8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feijão carioca, batata doce, cenoura ,chuchu)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Polenta 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Carne moída </a:t>
                      </a:r>
                      <a:r>
                        <a:rPr lang="pt-BR" sz="8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com</a:t>
                      </a:r>
                      <a:r>
                        <a:rPr lang="pt-BR" sz="800" b="0" i="0" u="none" strike="noStrike" baseline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t-BR" sz="800" b="0" i="0" u="none" strike="noStrike" baseline="0" smtClean="0">
                          <a:solidFill>
                            <a:srgbClr val="000000"/>
                          </a:solidFill>
                          <a:latin typeface="Arial"/>
                        </a:rPr>
                        <a:t>molho</a:t>
                      </a:r>
                    </a:p>
                    <a:p>
                      <a:pPr algn="ctr" fontAlgn="ctr"/>
                      <a:r>
                        <a:rPr lang="pt-BR" sz="800" b="0" i="0" u="none" strike="noStrike" baseline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tomate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Caldo 9 </a:t>
                      </a:r>
                      <a:r>
                        <a:rPr lang="pt-BR" sz="8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(frango, feijão preto, mandioca, couve flor,espinafre, vagem)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8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Beterraba cozida</a:t>
                      </a:r>
                      <a:endParaRPr lang="pt-BR" sz="8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Omelete de temperos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Cenoura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4286255"/>
          <a:ext cx="3786214" cy="208792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86214"/>
              </a:tblGrid>
              <a:tr h="614222">
                <a:tc>
                  <a:txBody>
                    <a:bodyPr/>
                    <a:lstStyle/>
                    <a:p>
                      <a:pPr algn="ctr" fontAlgn="b">
                        <a:buFont typeface="Arial" pitchFamily="34" charset="0"/>
                        <a:buChar char="•"/>
                      </a:pPr>
                      <a:r>
                        <a:rPr lang="pt-BR" sz="1200" u="none" strike="noStrike" dirty="0" smtClean="0"/>
                        <a:t>Em</a:t>
                      </a:r>
                      <a:r>
                        <a:rPr lang="pt-BR" sz="1200" u="none" strike="noStrike" baseline="0" dirty="0" smtClean="0"/>
                        <a:t> cumprimento a Resolução nº6 de 08 de maio de 2020</a:t>
                      </a:r>
                      <a:r>
                        <a:rPr lang="pt-BR" sz="1200" u="none" strike="noStrike" dirty="0" smtClean="0"/>
                        <a:t> </a:t>
                      </a:r>
                      <a:r>
                        <a:rPr lang="pt-BR" sz="1200" u="none" strike="noStrike" dirty="0"/>
                        <a:t>fica proibido a adição de açúcar ou alimentos açucarados na alimentação dos alunos menores de 3 anos.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9532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6 a 7 meses devem se alimentar com alimentos amassados com o garfo deve ter aspecto de purê ou papa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8 a 11 meses devem consumir alimento que tenham textura </a:t>
                      </a:r>
                      <a:r>
                        <a:rPr lang="pt-BR" sz="800" u="none" strike="noStrike" dirty="0" smtClean="0"/>
                        <a:t>normal </a:t>
                      </a:r>
                      <a:r>
                        <a:rPr lang="pt-BR" sz="800" u="none" strike="noStrike" dirty="0"/>
                        <a:t>porem pedaços pequenos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10278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1 a 2 anos,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00129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Crianças </a:t>
                      </a:r>
                      <a:r>
                        <a:rPr lang="pt-BR" sz="800" u="none" strike="noStrike" dirty="0"/>
                        <a:t>entre 2 a 6 anos textura do alimento normal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/>
                        <a:t>O alimento deve ser oferecido para a criança em pratos com colheres apropriadas para a idade, a água e outros líquidos recomenda-se o uso de copinhos.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  <a:tr h="262066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pt-BR" sz="800" u="none" strike="noStrike" dirty="0" smtClean="0"/>
                        <a:t>Os </a:t>
                      </a:r>
                      <a:r>
                        <a:rPr lang="pt-BR" sz="800" u="none" strike="noStrike" dirty="0"/>
                        <a:t>alimentos devem ser oferecidos separadamente, para que a </a:t>
                      </a:r>
                      <a:r>
                        <a:rPr lang="pt-BR" sz="800" u="none" strike="noStrike" dirty="0" smtClean="0"/>
                        <a:t>criança </a:t>
                      </a:r>
                      <a:r>
                        <a:rPr lang="pt-BR" sz="800" u="none" strike="noStrike" dirty="0"/>
                        <a:t>aprenda a identificar cores e sabores, colocar as porções de cada alimento no prato sem </a:t>
                      </a:r>
                      <a:r>
                        <a:rPr lang="pt-BR" sz="800" u="none" strike="noStrike" dirty="0" smtClean="0"/>
                        <a:t>misturá-las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5214942" y="6522720"/>
          <a:ext cx="3929058" cy="2279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4500570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5107785" y="6091587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6640946" y="6091587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8028384" y="6091587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24113" cy="163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1575</Words>
  <Application>Microsoft Office PowerPoint</Application>
  <PresentationFormat>Apresentação na tela (4:3)</PresentationFormat>
  <Paragraphs>337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SECRETARIA MUNICIPAL DE EDUCAÇÃO DE PINHÃO - SETOR DE ALIMENTAÇÃO ESCOLAR PROGRAMA NACIONAL DE ALIMENTAÇÃO ESCOLAR – PNAE CARDÁPIO VERÃO - CMEI  MODALIDADE DE ENSINO - Educação Infantil / FAIXA ETÁRIA 1 A 3 ANOS</vt:lpstr>
      <vt:lpstr>SECRETARIA MUNICIPAL DE EDUCAÇÃO DE PINHÃO - SETOR DE ALIMENTAÇÃO ESCOLAR PROGRAMA NACIONAL DE ALIMENTAÇÃO ESCOLAR – PNAE CARDÁPIO VERÃO - CMEI  MODALIDADE DE ENSINO - Educação Infantil / FAIXA ETÁRIA 1 A 3 ANOS</vt:lpstr>
      <vt:lpstr>SECRETARIA MUNICIPAL DE EDUCAÇÃO DE PINHÃO - SETOR DE ALIMENTAÇÃO ESCOLAR PROGRAMA NACIONAL DE ALIMENTAÇÃO ESCOLAR – PNAE CARDÁPIO VERÃO - CMEI  MODALIDADE DE ENSINO - Educação Infantil / FAIXA ETÁRIA 1 A 3 ANOS</vt:lpstr>
      <vt:lpstr>SECRETARIA MUNICIPAL DE EDUCAÇÃO DE PINHÃO - SETOR DE ALIMENTAÇÃO ESCOLAR PROGRAMA NACIONAL DE ALIMENTAÇÃO ESCOLAR – PNAE CARDÁPIO VERÃO - CMEI  MODALIDADE DE ENSINO - Educação Infantil / FAIXA ETÁRIA 1 A 3 ANOS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 DE PINHÃO - SETOR DE ALIMENTAÇÃO ESCOLAR PROGRAMA NACIONAL DE ALIMENTAÇÃO ESCOLAR – PNAE CARDÁPIO VERÃO - CMEI  MODALIDADE DE ENSINO - Educação Infantil / FAIXA ETÁRIA 7 meses a 3 anos</dc:title>
  <dc:creator>OEM</dc:creator>
  <cp:lastModifiedBy>Usuario</cp:lastModifiedBy>
  <cp:revision>17</cp:revision>
  <dcterms:created xsi:type="dcterms:W3CDTF">2022-04-01T16:11:53Z</dcterms:created>
  <dcterms:modified xsi:type="dcterms:W3CDTF">2023-02-28T16:18:18Z</dcterms:modified>
</cp:coreProperties>
</file>