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FD53E-952D-423D-972E-C1D8DF02F299}" type="datetimeFigureOut">
              <a:rPr lang="pt-BR" smtClean="0"/>
              <a:pPr/>
              <a:t>30/11/2022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6 a 11 MESES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5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170" marR="194945" indent="-144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Segunda</a:t>
                      </a:r>
                      <a:r>
                        <a:rPr sz="1200" spc="-5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06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90" dirty="0"/>
                        <a:t>T</a:t>
                      </a:r>
                      <a:r>
                        <a:rPr sz="1200" dirty="0"/>
                        <a:t>erça</a:t>
                      </a:r>
                      <a:r>
                        <a:rPr sz="1200" spc="-40" dirty="0"/>
                        <a:t> </a:t>
                      </a:r>
                      <a:r>
                        <a:rPr sz="1200"/>
                        <a:t>feira  </a:t>
                      </a:r>
                      <a:r>
                        <a:rPr lang="pt-BR" sz="1200" dirty="0" smtClean="0"/>
                        <a:t>07</a:t>
                      </a:r>
                      <a:r>
                        <a:rPr sz="1200" smtClean="0"/>
                        <a:t>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Quarta</a:t>
                      </a:r>
                      <a:r>
                        <a:rPr sz="1200" spc="-6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08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Quinta</a:t>
                      </a:r>
                      <a:r>
                        <a:rPr sz="1200" spc="-40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09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/>
                        <a:t>Sexta</a:t>
                      </a:r>
                      <a:r>
                        <a:rPr sz="1200" spc="-80"/>
                        <a:t> </a:t>
                      </a:r>
                      <a:r>
                        <a:rPr sz="1200" spc="-5" smtClean="0"/>
                        <a:t>feir</a:t>
                      </a:r>
                      <a:r>
                        <a:rPr lang="pt-BR" sz="1200" spc="-5" dirty="0" smtClean="0"/>
                        <a:t>a</a:t>
                      </a:r>
                      <a:r>
                        <a:rPr lang="pt-BR" sz="1200" spc="-5" baseline="0" dirty="0" smtClean="0"/>
                        <a:t> 10/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70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/>
                        <a:t>MAMADEIRA  8:00</a:t>
                      </a:r>
                    </a:p>
                    <a:p>
                      <a:pPr algn="ctr"/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900" dirty="0">
                        <a:latin typeface="+mn-lt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MANHÃ 9:00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Maçã cozida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Banana amassada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Mamão amassado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Maçã cozida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Abacate com Banana  amassada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endParaRPr lang="pt-BR" sz="1100" b="1" u="none" strike="noStrike" dirty="0" smtClean="0"/>
                    </a:p>
                    <a:p>
                      <a:pPr algn="ctr" fontAlgn="ctr"/>
                      <a:r>
                        <a:rPr lang="pt-BR" sz="1100" b="1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39725" marR="333375" indent="-63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900" spc="-5" dirty="0">
                          <a:latin typeface="+mn-lt"/>
                        </a:rPr>
                        <a:t>Arroz integral </a:t>
                      </a:r>
                      <a:r>
                        <a:rPr sz="900" dirty="0">
                          <a:latin typeface="+mn-lt"/>
                        </a:rPr>
                        <a:t> </a:t>
                      </a:r>
                      <a:r>
                        <a:rPr sz="900">
                          <a:latin typeface="+mn-lt"/>
                        </a:rPr>
                        <a:t>Feijão </a:t>
                      </a:r>
                      <a:r>
                        <a:rPr sz="900" spc="-5" smtClean="0">
                          <a:latin typeface="+mn-lt"/>
                        </a:rPr>
                        <a:t>Preto</a:t>
                      </a:r>
                      <a:r>
                        <a:rPr lang="pt-BR" sz="900" spc="-5" dirty="0" smtClean="0">
                          <a:latin typeface="+mn-lt"/>
                        </a:rPr>
                        <a:t> </a:t>
                      </a:r>
                      <a:r>
                        <a:rPr sz="900" spc="-5" smtClean="0">
                          <a:latin typeface="+mn-lt"/>
                        </a:rPr>
                        <a:t> </a:t>
                      </a:r>
                      <a:r>
                        <a:rPr sz="900" smtClean="0">
                          <a:latin typeface="+mn-lt"/>
                        </a:rPr>
                        <a:t> </a:t>
                      </a:r>
                      <a:endParaRPr lang="pt-BR" sz="900" dirty="0" smtClean="0">
                        <a:latin typeface="+mn-lt"/>
                      </a:endParaRPr>
                    </a:p>
                    <a:p>
                      <a:pPr marL="339725" marR="333375" indent="-63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lang="pt-BR" sz="900" dirty="0" smtClean="0">
                          <a:latin typeface="+mn-lt"/>
                        </a:rPr>
                        <a:t>Carne</a:t>
                      </a:r>
                      <a:r>
                        <a:rPr lang="pt-BR" sz="900" baseline="0" dirty="0" smtClean="0">
                          <a:latin typeface="+mn-lt"/>
                        </a:rPr>
                        <a:t> moída refogada beterraba cozida</a:t>
                      </a:r>
                      <a:endParaRPr lang="pt-BR" sz="900" dirty="0" smtClean="0">
                        <a:latin typeface="+mn-lt"/>
                      </a:endParaRPr>
                    </a:p>
                  </a:txBody>
                  <a:tcPr marL="0" marR="0" marT="558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95885" marR="86995"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solidFill>
                            <a:srgbClr val="FF0000"/>
                          </a:solidFill>
                          <a:latin typeface="+mn-lt"/>
                        </a:rPr>
                        <a:t>Arroz </a:t>
                      </a:r>
                      <a:r>
                        <a:rPr sz="900" spc="-5">
                          <a:solidFill>
                            <a:srgbClr val="FF0000"/>
                          </a:solidFill>
                          <a:latin typeface="+mn-lt"/>
                        </a:rPr>
                        <a:t>integral </a:t>
                      </a:r>
                      <a:endParaRPr lang="pt-BR" sz="900" spc="-5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95885" marR="86995" algn="ctr">
                        <a:lnSpc>
                          <a:spcPct val="100000"/>
                        </a:lnSpc>
                      </a:pPr>
                      <a:r>
                        <a:rPr sz="900" smtClean="0">
                          <a:latin typeface="+mn-lt"/>
                        </a:rPr>
                        <a:t>Feijão</a:t>
                      </a:r>
                      <a:r>
                        <a:rPr sz="900" spc="-20" smtClean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preto</a:t>
                      </a:r>
                      <a:endParaRPr sz="900" dirty="0">
                        <a:latin typeface="+mn-lt"/>
                      </a:endParaRPr>
                    </a:p>
                    <a:p>
                      <a:pPr marL="45720" marR="39370" indent="1270" algn="ctr">
                        <a:lnSpc>
                          <a:spcPct val="100000"/>
                        </a:lnSpc>
                      </a:pPr>
                      <a:r>
                        <a:rPr sz="900" spc="-5" dirty="0" smtClean="0">
                          <a:latin typeface="+mn-lt"/>
                        </a:rPr>
                        <a:t>Carne</a:t>
                      </a:r>
                      <a:r>
                        <a:rPr sz="900" spc="-10" dirty="0" smtClean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de</a:t>
                      </a:r>
                      <a:r>
                        <a:rPr sz="900" spc="5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Panela</a:t>
                      </a:r>
                      <a:r>
                        <a:rPr sz="900" spc="1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com</a:t>
                      </a:r>
                      <a:r>
                        <a:rPr sz="900" spc="-1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cenoura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2595" marR="62230" indent="-370840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A</a:t>
                      </a:r>
                      <a:r>
                        <a:rPr sz="900" spc="-5" smtClean="0">
                          <a:latin typeface="+mn-lt"/>
                        </a:rPr>
                        <a:t>rroz</a:t>
                      </a:r>
                      <a:r>
                        <a:rPr lang="pt-BR" sz="900" spc="-5" dirty="0" smtClean="0">
                          <a:latin typeface="+mn-lt"/>
                        </a:rPr>
                        <a:t> </a:t>
                      </a:r>
                      <a:r>
                        <a:rPr sz="900" spc="-10" smtClean="0">
                          <a:latin typeface="+mn-lt"/>
                        </a:rPr>
                        <a:t> </a:t>
                      </a:r>
                      <a:r>
                        <a:rPr sz="900" spc="-5" dirty="0" smtClean="0">
                          <a:latin typeface="+mn-lt"/>
                        </a:rPr>
                        <a:t>integral</a:t>
                      </a:r>
                      <a:endParaRPr lang="pt-BR" sz="900" spc="-5" dirty="0" smtClean="0">
                        <a:latin typeface="+mn-lt"/>
                      </a:endParaRPr>
                    </a:p>
                    <a:p>
                      <a:pPr marL="442595" marR="62230" indent="-370840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Peixe empanado e assado</a:t>
                      </a:r>
                    </a:p>
                    <a:p>
                      <a:pPr marL="442595" marR="62230" indent="-370840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Feijão carioca</a:t>
                      </a:r>
                    </a:p>
                    <a:p>
                      <a:pPr marL="442595" marR="62230" indent="-370840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Brócolis refogado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19"/>
                        </a:lnSpc>
                      </a:pPr>
                      <a:r>
                        <a:rPr sz="900" spc="-5" smtClean="0">
                          <a:latin typeface="+mn-lt"/>
                        </a:rPr>
                        <a:t>Arro</a:t>
                      </a:r>
                      <a:r>
                        <a:rPr lang="pt-BR" sz="900" spc="-5" dirty="0" smtClean="0">
                          <a:latin typeface="+mn-lt"/>
                        </a:rPr>
                        <a:t>z</a:t>
                      </a:r>
                      <a:r>
                        <a:rPr lang="pt-BR" sz="900" spc="-5" baseline="0" dirty="0" smtClean="0">
                          <a:latin typeface="+mn-lt"/>
                        </a:rPr>
                        <a:t> </a:t>
                      </a:r>
                      <a:r>
                        <a:rPr sz="900" spc="-5" smtClean="0">
                          <a:latin typeface="+mn-lt"/>
                        </a:rPr>
                        <a:t>integral </a:t>
                      </a:r>
                      <a:r>
                        <a:rPr sz="900" smtClean="0">
                          <a:latin typeface="+mn-lt"/>
                        </a:rPr>
                        <a:t> </a:t>
                      </a:r>
                      <a:r>
                        <a:rPr lang="pt-BR" sz="900" dirty="0" smtClean="0">
                          <a:latin typeface="+mn-lt"/>
                        </a:rPr>
                        <a:t> </a:t>
                      </a:r>
                    </a:p>
                    <a:p>
                      <a:pPr marL="2540" algn="ctr">
                        <a:lnSpc>
                          <a:spcPts val="919"/>
                        </a:lnSpc>
                      </a:pPr>
                      <a:r>
                        <a:rPr sz="900" smtClean="0">
                          <a:latin typeface="+mn-lt"/>
                        </a:rPr>
                        <a:t>Feijão</a:t>
                      </a:r>
                      <a:r>
                        <a:rPr sz="900" spc="-15" smtClean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P</a:t>
                      </a:r>
                      <a:r>
                        <a:rPr sz="900" spc="-5" dirty="0">
                          <a:latin typeface="+mn-lt"/>
                        </a:rPr>
                        <a:t>re</a:t>
                      </a:r>
                      <a:r>
                        <a:rPr sz="900" dirty="0">
                          <a:latin typeface="+mn-lt"/>
                        </a:rPr>
                        <a:t>to</a:t>
                      </a:r>
                    </a:p>
                    <a:p>
                      <a:pPr marL="78740" marR="67945"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+mn-lt"/>
                        </a:rPr>
                        <a:t>Frango </a:t>
                      </a:r>
                      <a:r>
                        <a:rPr sz="900" dirty="0">
                          <a:latin typeface="+mn-lt"/>
                        </a:rPr>
                        <a:t>à </a:t>
                      </a:r>
                      <a:r>
                        <a:rPr sz="900" spc="-5" dirty="0">
                          <a:latin typeface="+mn-lt"/>
                        </a:rPr>
                        <a:t>Jardineira</a:t>
                      </a:r>
                      <a:r>
                        <a:rPr sz="900" spc="15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(frango</a:t>
                      </a:r>
                      <a:r>
                        <a:rPr sz="900" spc="1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e </a:t>
                      </a:r>
                      <a:r>
                        <a:rPr sz="900" spc="-21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legumes)</a:t>
                      </a: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919"/>
                        </a:lnSpc>
                      </a:pPr>
                      <a:r>
                        <a:rPr sz="900" spc="-5" dirty="0">
                          <a:latin typeface="+mn-lt"/>
                        </a:rPr>
                        <a:t>Arroz</a:t>
                      </a:r>
                      <a:r>
                        <a:rPr sz="900" spc="-4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integral</a:t>
                      </a:r>
                      <a:endParaRPr sz="900" dirty="0">
                        <a:latin typeface="+mn-lt"/>
                      </a:endParaRPr>
                    </a:p>
                    <a:p>
                      <a:pPr marL="479425" marR="468630" indent="-1905" algn="ctr">
                        <a:lnSpc>
                          <a:spcPct val="100000"/>
                        </a:lnSpc>
                      </a:pPr>
                      <a:r>
                        <a:rPr sz="900" spc="-5" smtClean="0">
                          <a:latin typeface="+mn-lt"/>
                        </a:rPr>
                        <a:t>Lentilha</a:t>
                      </a:r>
                      <a:endParaRPr lang="pt-BR" sz="900" spc="-5" dirty="0" smtClean="0">
                        <a:latin typeface="+mn-lt"/>
                      </a:endParaRPr>
                    </a:p>
                    <a:p>
                      <a:pPr marL="479425" marR="468630" indent="-1905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Frango desfiado </a:t>
                      </a:r>
                      <a:endParaRPr sz="900" dirty="0">
                        <a:latin typeface="+mn-lt"/>
                      </a:endParaRPr>
                    </a:p>
                    <a:p>
                      <a:pPr marL="100330" marR="92710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+mn-lt"/>
                        </a:rPr>
                        <a:t>Legumes </a:t>
                      </a:r>
                      <a:r>
                        <a:rPr sz="900" spc="-5" dirty="0">
                          <a:latin typeface="+mn-lt"/>
                        </a:rPr>
                        <a:t>refogados (batata, </a:t>
                      </a:r>
                      <a:r>
                        <a:rPr sz="900" spc="-21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cenoura </a:t>
                      </a:r>
                      <a:r>
                        <a:rPr sz="900" dirty="0">
                          <a:latin typeface="+mn-lt"/>
                        </a:rPr>
                        <a:t>e</a:t>
                      </a:r>
                      <a:r>
                        <a:rPr sz="900" spc="5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chuchu)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0" marB="0"/>
                </a:tc>
              </a:tr>
              <a:tr h="3296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Fórmula infantil</a:t>
                      </a:r>
                    </a:p>
                    <a:p>
                      <a:pPr algn="ctr" fontAlgn="ctr"/>
                      <a:r>
                        <a:rPr lang="pt-BR" sz="900" b="0" i="0" u="none" strike="noStrike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Papinha</a:t>
                      </a:r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 de pão com leite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Formula infantil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mamão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Abacate com banana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Fórmula infantil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Formula infantil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Mamão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Fórmula infantil 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Banana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Macarrão  a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bolonhesa</a:t>
                      </a:r>
                    </a:p>
                    <a:p>
                      <a:pPr algn="ctr" fontAlgn="ctr"/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Feijão preto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Ovo mexido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Chuchu</a:t>
                      </a:r>
                      <a:r>
                        <a:rPr lang="pt-BR" sz="900" u="none" strike="noStrike" dirty="0" smtClean="0"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Feijão  preto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Risoto à primavera</a:t>
                      </a:r>
                      <a:r>
                        <a:rPr lang="pt-BR" sz="900" u="none" strike="noStrike" dirty="0" smtClean="0">
                          <a:latin typeface="+mn-lt"/>
                        </a:rPr>
                        <a:t> (arroz </a:t>
                      </a:r>
                      <a:r>
                        <a:rPr lang="pt-BR" sz="900" u="none" strike="noStrike" dirty="0" err="1" smtClean="0">
                          <a:latin typeface="+mn-lt"/>
                        </a:rPr>
                        <a:t>parboilizado</a:t>
                      </a:r>
                      <a:r>
                        <a:rPr lang="pt-BR" sz="900" u="none" strike="noStrike" dirty="0" smtClean="0">
                          <a:latin typeface="+mn-lt"/>
                        </a:rPr>
                        <a:t>, brócolis, cenoura, couve flor, peito de frango)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Mingau</a:t>
                      </a:r>
                      <a:r>
                        <a:rPr lang="pt-BR" sz="900" b="0" i="0" u="none" strike="noStrik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de alho e ovo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Sopa cabocla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(fubá, carne, couve, abóbora)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282" y="4412445"/>
          <a:ext cx="3857652" cy="196173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57652"/>
              </a:tblGrid>
              <a:tr h="572191">
                <a:tc>
                  <a:txBody>
                    <a:bodyPr/>
                    <a:lstStyle/>
                    <a:p>
                      <a:pPr algn="ctr" fontAlgn="b">
                        <a:buFont typeface="Arial" pitchFamily="34" charset="0"/>
                        <a:buChar char="•"/>
                      </a:pPr>
                      <a:r>
                        <a:rPr lang="pt-BR" sz="1200" u="none" strike="noStrike" dirty="0" smtClean="0"/>
                        <a:t>Em</a:t>
                      </a:r>
                      <a:r>
                        <a:rPr lang="pt-BR" sz="1200" u="none" strike="noStrike" baseline="0" dirty="0" smtClean="0"/>
                        <a:t> cumprimento a Resolução nº6 de 08 de maio de 2020</a:t>
                      </a:r>
                      <a:r>
                        <a:rPr lang="pt-BR" sz="1200" u="none" strike="noStrike" dirty="0" smtClean="0"/>
                        <a:t> </a:t>
                      </a:r>
                      <a:r>
                        <a:rPr lang="pt-BR" sz="1200" u="none" strike="noStrike" dirty="0"/>
                        <a:t>fica proibido a adição de açúcar ou alimentos açucarados na alimentação dos alunos menores de 3 anos. 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7511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6 a 7 meses devem se alimentar com alimentos amassados com o garfo deve ter aspecto de purê ou papa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27154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8 a 11 meses devem consumir alimento que tenham textura </a:t>
                      </a:r>
                      <a:r>
                        <a:rPr lang="pt-BR" sz="800" u="none" strike="noStrike" dirty="0" smtClean="0"/>
                        <a:t>normal </a:t>
                      </a:r>
                      <a:r>
                        <a:rPr lang="pt-BR" sz="800" u="none" strike="noStrike" dirty="0"/>
                        <a:t>porem pedaços pequenos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19588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1 a 2 anos,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186434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2 a 6 anos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44133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/>
                        <a:t>O alimento deve ser oferecido para a criança em pratos com colheres apropriadas para a idade, a água e outros líquidos recomenda-se o uso de copinhos.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44133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Os </a:t>
                      </a:r>
                      <a:r>
                        <a:rPr lang="pt-BR" sz="800" u="none" strike="noStrike" dirty="0"/>
                        <a:t>alimentos devem ser oferecidos separadamente, para que a </a:t>
                      </a:r>
                      <a:r>
                        <a:rPr lang="pt-BR" sz="800" u="none" strike="noStrike" dirty="0" smtClean="0"/>
                        <a:t>criança </a:t>
                      </a:r>
                      <a:r>
                        <a:rPr lang="pt-BR" sz="800" u="none" strike="noStrike" dirty="0"/>
                        <a:t>aprenda a identificar cores e sabores, colocar as porções de cada alimento no prato sem </a:t>
                      </a:r>
                      <a:r>
                        <a:rPr lang="pt-BR" sz="800" u="none" strike="noStrike" dirty="0" smtClean="0"/>
                        <a:t>misturá-las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429132"/>
          <a:ext cx="2928958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</a:tblGrid>
              <a:tr h="392961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39298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5214942" y="6522720"/>
          <a:ext cx="3929058" cy="2279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500570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37" t="42329" r="39506" b="12835"/>
          <a:stretch/>
        </p:blipFill>
        <p:spPr bwMode="auto">
          <a:xfrm>
            <a:off x="5107785" y="6091587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1" name="Imagem 20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510" t="26793" r="28991" b="45660"/>
          <a:stretch/>
        </p:blipFill>
        <p:spPr bwMode="auto">
          <a:xfrm>
            <a:off x="6640946" y="6143644"/>
            <a:ext cx="628650" cy="6432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3" name="Imagem 22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176" t="41647" r="7706" b="42588"/>
          <a:stretch/>
        </p:blipFill>
        <p:spPr bwMode="auto">
          <a:xfrm>
            <a:off x="8028384" y="6091587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857760"/>
            <a:ext cx="292895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6 a 11 MESES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5"/>
          <a:ext cx="8858311" cy="3765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643074"/>
                <a:gridCol w="1428760"/>
                <a:gridCol w="1404947"/>
                <a:gridCol w="1476385"/>
                <a:gridCol w="1476385"/>
              </a:tblGrid>
              <a:tr h="503149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170" marR="194945" indent="-144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Segunda</a:t>
                      </a:r>
                      <a:r>
                        <a:rPr sz="1100" spc="-55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 spc="-320"/>
                        <a:t> </a:t>
                      </a:r>
                      <a:r>
                        <a:rPr lang="pt-BR" sz="1100" spc="-5" dirty="0" smtClean="0"/>
                        <a:t>13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90" smtClean="0"/>
                        <a:t>T</a:t>
                      </a:r>
                      <a:r>
                        <a:rPr sz="1100" smtClean="0"/>
                        <a:t>erça</a:t>
                      </a:r>
                      <a:r>
                        <a:rPr lang="pt-BR" sz="1100" dirty="0" smtClean="0"/>
                        <a:t> </a:t>
                      </a:r>
                      <a:r>
                        <a:rPr lang="pt-BR" sz="1100" spc="-40" baseline="0" dirty="0" smtClean="0"/>
                        <a:t> </a:t>
                      </a:r>
                      <a:r>
                        <a:rPr sz="1100" err="1" smtClean="0"/>
                        <a:t>feira</a:t>
                      </a:r>
                      <a:r>
                        <a:rPr sz="1100" smtClean="0"/>
                        <a:t> </a:t>
                      </a:r>
                      <a:r>
                        <a:rPr lang="pt-BR" sz="1100" dirty="0" smtClean="0"/>
                        <a:t>  </a:t>
                      </a:r>
                      <a:r>
                        <a:rPr sz="1100" smtClean="0"/>
                        <a:t> </a:t>
                      </a:r>
                      <a:r>
                        <a:rPr lang="pt-BR" sz="1100" dirty="0" smtClean="0"/>
                        <a:t>14</a:t>
                      </a:r>
                      <a:r>
                        <a:rPr sz="1100" smtClean="0"/>
                        <a:t>/</a:t>
                      </a:r>
                      <a:r>
                        <a:rPr sz="1100" spc="5" smtClean="0"/>
                        <a:t>0</a:t>
                      </a:r>
                      <a:r>
                        <a:rPr lang="pt-BR" sz="1100" spc="5" dirty="0" smtClean="0"/>
                        <a:t>3</a:t>
                      </a:r>
                      <a:r>
                        <a:rPr sz="1100" smtClean="0"/>
                        <a:t>/</a:t>
                      </a:r>
                      <a:r>
                        <a:rPr sz="1100" spc="-5" smtClean="0"/>
                        <a:t>2</a:t>
                      </a:r>
                      <a:r>
                        <a:rPr sz="1100" spc="-10" smtClean="0"/>
                        <a:t>0</a:t>
                      </a:r>
                      <a:r>
                        <a:rPr lang="pt-BR" sz="1100" spc="-10" dirty="0" smtClean="0"/>
                        <a:t>2</a:t>
                      </a:r>
                      <a:r>
                        <a:rPr lang="pt-BR" sz="1100" dirty="0" smtClean="0"/>
                        <a:t>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Quarta</a:t>
                      </a:r>
                      <a:r>
                        <a:rPr sz="1100" spc="-65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 spc="-320"/>
                        <a:t> </a:t>
                      </a:r>
                      <a:r>
                        <a:rPr lang="pt-BR" sz="1100" spc="-5" dirty="0" smtClean="0"/>
                        <a:t>15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Quinta </a:t>
                      </a:r>
                      <a:r>
                        <a:rPr sz="1100" spc="20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/>
                        <a:t> </a:t>
                      </a:r>
                      <a:r>
                        <a:rPr lang="pt-BR" sz="1100" spc="-5" dirty="0" smtClean="0"/>
                        <a:t>16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pt-BR" sz="1050" dirty="0" smtClean="0">
                          <a:latin typeface="Arial"/>
                          <a:cs typeface="Arial"/>
                        </a:rPr>
                        <a:t>Sexta feira</a:t>
                      </a:r>
                    </a:p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pt-BR" sz="1050" dirty="0" smtClean="0">
                          <a:latin typeface="Arial"/>
                          <a:cs typeface="Arial"/>
                        </a:rPr>
                        <a:t>17/03/2023</a:t>
                      </a:r>
                      <a:endParaRPr sz="1050" dirty="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6807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/>
                        <a:t>MAMADEIRA  8:00</a:t>
                      </a:r>
                    </a:p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t-BR" sz="900" dirty="0">
                        <a:latin typeface="+mn-lt"/>
                      </a:endParaRPr>
                    </a:p>
                  </a:txBody>
                  <a:tcPr/>
                </a:tc>
              </a:tr>
              <a:tr h="2373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LANCHE DA MANHÃ 9:00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72770" marR="74930" indent="-49530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pt-BR" sz="900" spc="-5" dirty="0" smtClean="0">
                          <a:solidFill>
                            <a:srgbClr val="FF0000"/>
                          </a:solidFill>
                          <a:latin typeface="+mn-lt"/>
                        </a:rPr>
                        <a:t>Pera cozida</a:t>
                      </a:r>
                      <a:endParaRPr sz="900" dirty="0">
                        <a:solidFill>
                          <a:srgbClr val="FF0000"/>
                        </a:solidFill>
                        <a:latin typeface="+mn-lt"/>
                        <a:cs typeface="Arial MT"/>
                      </a:endParaRPr>
                    </a:p>
                  </a:txBody>
                  <a:tcPr marL="0" marR="0" marT="787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+mn-lt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Banana amassada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+mn-lt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Mamão amassado 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00" dirty="0">
                        <a:latin typeface="+mn-lt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Maçã cozida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L="8890" indent="2540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pt-BR" sz="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Pera assada</a:t>
                      </a:r>
                      <a:endParaRPr sz="900" dirty="0">
                        <a:solidFill>
                          <a:srgbClr val="FF000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78740" marB="0"/>
                </a:tc>
              </a:tr>
              <a:tr h="11542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ALMOÇO</a:t>
                      </a:r>
                      <a:r>
                        <a:rPr lang="pt-BR" sz="1100" u="none" strike="noStrike" dirty="0"/>
                        <a:t> </a:t>
                      </a:r>
                      <a:endParaRPr lang="pt-BR" sz="1100" u="none" strike="noStrike" dirty="0" smtClean="0"/>
                    </a:p>
                    <a:p>
                      <a:pPr algn="ctr" fontAlgn="ctr"/>
                      <a:r>
                        <a:rPr lang="pt-BR" sz="1100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23545" marR="417830" algn="ctr">
                        <a:lnSpc>
                          <a:spcPct val="100000"/>
                        </a:lnSpc>
                      </a:pPr>
                      <a:endParaRPr lang="pt-BR" sz="900" i="1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423545" marR="417830" algn="ctr">
                        <a:lnSpc>
                          <a:spcPct val="100000"/>
                        </a:lnSpc>
                      </a:pPr>
                      <a:r>
                        <a:rPr lang="pt-BR" sz="900" b="0" i="0" dirty="0" smtClean="0">
                          <a:latin typeface="+mn-lt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423545" marR="417830" algn="ctr">
                        <a:lnSpc>
                          <a:spcPct val="100000"/>
                        </a:lnSpc>
                      </a:pPr>
                      <a:r>
                        <a:rPr lang="pt-BR" sz="900" b="0" i="0" dirty="0" smtClean="0">
                          <a:latin typeface="+mn-lt"/>
                          <a:cs typeface="Arial" pitchFamily="34" charset="0"/>
                        </a:rPr>
                        <a:t>Feijão preto carne de porco à espanhola</a:t>
                      </a:r>
                      <a:r>
                        <a:rPr lang="pt-BR" sz="900" b="0" i="0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pt-BR" sz="900" b="0" i="1" baseline="0" dirty="0" smtClean="0">
                          <a:latin typeface="+mn-lt"/>
                          <a:cs typeface="Arial" pitchFamily="34" charset="0"/>
                        </a:rPr>
                        <a:t>( batata, cenoura,estrato de tomate, pernil, tomate)</a:t>
                      </a:r>
                      <a:endParaRPr sz="900" b="0" i="1" dirty="0"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+mn-lt"/>
                      </a:endParaRPr>
                    </a:p>
                    <a:p>
                      <a:pPr marL="96520" marR="87630"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+mn-lt"/>
                        </a:rPr>
                        <a:t>Arroz</a:t>
                      </a:r>
                      <a:r>
                        <a:rPr sz="900" spc="-3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integral</a:t>
                      </a:r>
                      <a:r>
                        <a:rPr sz="900" dirty="0">
                          <a:latin typeface="+mn-lt"/>
                        </a:rPr>
                        <a:t> </a:t>
                      </a:r>
                      <a:r>
                        <a:rPr sz="900">
                          <a:latin typeface="+mn-lt"/>
                        </a:rPr>
                        <a:t>com</a:t>
                      </a:r>
                      <a:r>
                        <a:rPr sz="900" spc="-35">
                          <a:latin typeface="+mn-lt"/>
                        </a:rPr>
                        <a:t> </a:t>
                      </a:r>
                      <a:r>
                        <a:rPr sz="900" smtClean="0">
                          <a:latin typeface="+mn-lt"/>
                        </a:rPr>
                        <a:t>Espinafre</a:t>
                      </a:r>
                      <a:endParaRPr lang="pt-BR" sz="900" dirty="0" smtClean="0">
                        <a:latin typeface="+mn-lt"/>
                      </a:endParaRPr>
                    </a:p>
                    <a:p>
                      <a:pPr marL="96520" marR="87630" algn="ctr">
                        <a:lnSpc>
                          <a:spcPct val="100000"/>
                        </a:lnSpc>
                      </a:pPr>
                      <a:r>
                        <a:rPr sz="900" smtClean="0">
                          <a:latin typeface="+mn-lt"/>
                        </a:rPr>
                        <a:t> </a:t>
                      </a:r>
                      <a:r>
                        <a:rPr sz="900" spc="-204" smtClean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Feijão</a:t>
                      </a:r>
                      <a:r>
                        <a:rPr sz="900" spc="-2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carioca</a:t>
                      </a:r>
                    </a:p>
                    <a:p>
                      <a:pPr marL="94615" marR="88265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Músculo</a:t>
                      </a:r>
                    </a:p>
                    <a:p>
                      <a:pPr marL="94615" marR="88265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B</a:t>
                      </a:r>
                      <a:r>
                        <a:rPr sz="900" spc="-5" smtClean="0">
                          <a:latin typeface="+mn-lt"/>
                        </a:rPr>
                        <a:t>eterraba</a:t>
                      </a:r>
                      <a:r>
                        <a:rPr lang="pt-BR" sz="900" spc="-5" dirty="0" smtClean="0">
                          <a:latin typeface="+mn-lt"/>
                        </a:rPr>
                        <a:t> cozida 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3384" marR="405130" indent="-127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900" spc="-5" smtClean="0">
                          <a:latin typeface="+mn-lt"/>
                        </a:rPr>
                        <a:t>Arroz</a:t>
                      </a:r>
                      <a:r>
                        <a:rPr lang="pt-BR" sz="900" spc="-5" dirty="0" smtClean="0">
                          <a:latin typeface="+mn-lt"/>
                        </a:rPr>
                        <a:t> i</a:t>
                      </a:r>
                      <a:r>
                        <a:rPr sz="900" spc="-5" smtClean="0">
                          <a:latin typeface="+mn-lt"/>
                        </a:rPr>
                        <a:t>ntegral </a:t>
                      </a:r>
                      <a:r>
                        <a:rPr sz="900" smtClean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Ervilha</a:t>
                      </a:r>
                      <a:r>
                        <a:rPr sz="900" spc="-5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partida</a:t>
                      </a:r>
                      <a:endParaRPr sz="900" dirty="0">
                        <a:latin typeface="+mn-lt"/>
                      </a:endParaRPr>
                    </a:p>
                    <a:p>
                      <a:pPr marL="17145" marR="8255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F</a:t>
                      </a:r>
                      <a:r>
                        <a:rPr sz="900" spc="-5" smtClean="0">
                          <a:latin typeface="+mn-lt"/>
                        </a:rPr>
                        <a:t>rango</a:t>
                      </a:r>
                      <a:r>
                        <a:rPr lang="pt-BR" sz="900" spc="40" baseline="0" dirty="0" smtClean="0">
                          <a:latin typeface="+mn-lt"/>
                        </a:rPr>
                        <a:t> desfiado </a:t>
                      </a:r>
                      <a:r>
                        <a:rPr sz="900" smtClean="0">
                          <a:latin typeface="+mn-lt"/>
                        </a:rPr>
                        <a:t>com</a:t>
                      </a:r>
                      <a:r>
                        <a:rPr sz="900" spc="20" smtClean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molho</a:t>
                      </a:r>
                      <a:r>
                        <a:rPr sz="900" spc="15" dirty="0">
                          <a:latin typeface="+mn-lt"/>
                        </a:rPr>
                        <a:t> </a:t>
                      </a:r>
                      <a:r>
                        <a:rPr sz="900" spc="-5">
                          <a:latin typeface="+mn-lt"/>
                        </a:rPr>
                        <a:t>de </a:t>
                      </a:r>
                      <a:r>
                        <a:rPr sz="900">
                          <a:latin typeface="+mn-lt"/>
                        </a:rPr>
                        <a:t> </a:t>
                      </a:r>
                      <a:r>
                        <a:rPr sz="900" smtClean="0">
                          <a:latin typeface="+mn-lt"/>
                        </a:rPr>
                        <a:t>tomate</a:t>
                      </a:r>
                      <a:r>
                        <a:rPr lang="pt-BR" sz="900" dirty="0" smtClean="0">
                          <a:latin typeface="+mn-lt"/>
                        </a:rPr>
                        <a:t> </a:t>
                      </a:r>
                      <a:endParaRPr sz="900" dirty="0">
                        <a:latin typeface="+mn-lt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+mn-lt"/>
                        </a:rPr>
                        <a:t>brócolis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55880" marB="0"/>
                </a:tc>
                <a:tc>
                  <a:txBody>
                    <a:bodyPr/>
                    <a:lstStyle/>
                    <a:p>
                      <a:pPr marL="23495" marR="14604" indent="440055" algn="ctr">
                        <a:lnSpc>
                          <a:spcPct val="100000"/>
                        </a:lnSpc>
                      </a:pPr>
                      <a:endParaRPr lang="pt-BR" sz="900" dirty="0" smtClean="0">
                        <a:latin typeface="+mn-lt"/>
                      </a:endParaRPr>
                    </a:p>
                    <a:p>
                      <a:pPr marL="23495" marR="14604" indent="440055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Feijão preto</a:t>
                      </a:r>
                    </a:p>
                    <a:p>
                      <a:pPr marL="23495" marR="14604" indent="440055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Macarrão</a:t>
                      </a:r>
                      <a:r>
                        <a:rPr lang="pt-BR" sz="900" baseline="0" dirty="0" smtClean="0">
                          <a:latin typeface="+mn-lt"/>
                        </a:rPr>
                        <a:t> integral com frango</a:t>
                      </a:r>
                    </a:p>
                    <a:p>
                      <a:pPr marL="23495" marR="14604" indent="440055" algn="ctr">
                        <a:lnSpc>
                          <a:spcPct val="100000"/>
                        </a:lnSpc>
                      </a:pPr>
                      <a:r>
                        <a:rPr lang="pt-BR" sz="900" baseline="0" dirty="0" smtClean="0">
                          <a:latin typeface="+mn-lt"/>
                        </a:rPr>
                        <a:t>chuchu</a:t>
                      </a:r>
                      <a:endParaRPr lang="pt-BR" sz="900" dirty="0" smtClean="0">
                        <a:latin typeface="+mn-lt"/>
                      </a:endParaRPr>
                    </a:p>
                    <a:p>
                      <a:pPr marL="23495" marR="14604" indent="440055" algn="ctr">
                        <a:lnSpc>
                          <a:spcPct val="100000"/>
                        </a:lnSpc>
                      </a:pPr>
                      <a:endParaRPr lang="pt-BR" sz="900" dirty="0" smtClean="0">
                        <a:latin typeface="+mn-lt"/>
                      </a:endParaRPr>
                    </a:p>
                    <a:p>
                      <a:pPr marL="23495" marR="14604" indent="440055" algn="ctr">
                        <a:lnSpc>
                          <a:spcPct val="100000"/>
                        </a:lnSpc>
                      </a:pPr>
                      <a:endParaRPr lang="pt-BR" sz="900" dirty="0" smtClean="0">
                        <a:latin typeface="+mn-lt"/>
                      </a:endParaRPr>
                    </a:p>
                    <a:p>
                      <a:pPr marL="23495" marR="14604" indent="440055" algn="ctr">
                        <a:lnSpc>
                          <a:spcPct val="100000"/>
                        </a:lnSpc>
                      </a:pPr>
                      <a:endParaRPr lang="pt-BR" sz="900" dirty="0" smtClean="0">
                        <a:latin typeface="+mn-lt"/>
                      </a:endParaRPr>
                    </a:p>
                    <a:p>
                      <a:pPr marL="23495" marR="14604" indent="440055" algn="ctr">
                        <a:lnSpc>
                          <a:spcPct val="100000"/>
                        </a:lnSpc>
                      </a:pPr>
                      <a:endParaRPr lang="pt-BR" sz="900" dirty="0" smtClean="0">
                        <a:latin typeface="+mn-lt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marL="436880" marR="42799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900" dirty="0">
                          <a:latin typeface="+mn-lt"/>
                        </a:rPr>
                        <a:t>A</a:t>
                      </a:r>
                      <a:r>
                        <a:rPr sz="900" spc="-5" dirty="0">
                          <a:latin typeface="+mn-lt"/>
                        </a:rPr>
                        <a:t>rro</a:t>
                      </a:r>
                      <a:r>
                        <a:rPr sz="900" dirty="0">
                          <a:latin typeface="+mn-lt"/>
                        </a:rPr>
                        <a:t>z</a:t>
                      </a:r>
                      <a:r>
                        <a:rPr sz="900" spc="-15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int</a:t>
                      </a:r>
                      <a:r>
                        <a:rPr sz="900" spc="-5" dirty="0">
                          <a:latin typeface="+mn-lt"/>
                        </a:rPr>
                        <a:t>egra</a:t>
                      </a:r>
                      <a:r>
                        <a:rPr sz="900" dirty="0">
                          <a:latin typeface="+mn-lt"/>
                        </a:rPr>
                        <a:t>l  Feijão</a:t>
                      </a:r>
                      <a:r>
                        <a:rPr sz="900" spc="-4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Preto</a:t>
                      </a:r>
                      <a:endParaRPr sz="900" dirty="0">
                        <a:latin typeface="+mn-lt"/>
                      </a:endParaRPr>
                    </a:p>
                    <a:p>
                      <a:pPr marL="25400" marR="17145"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+mn-lt"/>
                        </a:rPr>
                        <a:t>Carne </a:t>
                      </a:r>
                      <a:r>
                        <a:rPr sz="900" dirty="0">
                          <a:latin typeface="+mn-lt"/>
                        </a:rPr>
                        <a:t>moida </a:t>
                      </a:r>
                      <a:r>
                        <a:rPr sz="900" spc="-5" dirty="0">
                          <a:latin typeface="+mn-lt"/>
                        </a:rPr>
                        <a:t>colorida (cenoura, </a:t>
                      </a:r>
                      <a:r>
                        <a:rPr sz="900" spc="-21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chuchu)</a:t>
                      </a:r>
                      <a:endParaRPr sz="900" dirty="0">
                        <a:latin typeface="+mn-lt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+mn-lt"/>
                        </a:rPr>
                        <a:t>Couve</a:t>
                      </a:r>
                      <a:r>
                        <a:rPr sz="900" spc="-2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flor</a:t>
                      </a:r>
                      <a:r>
                        <a:rPr sz="900" spc="-25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refogada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55880" marB="0"/>
                </a:tc>
              </a:tr>
              <a:tr h="3329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spc="-5" dirty="0" smtClean="0">
                          <a:latin typeface="+mn-lt"/>
                        </a:rPr>
                        <a:t>Fórmula infantil </a:t>
                      </a:r>
                    </a:p>
                    <a:p>
                      <a:pPr marL="2438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spc="-5" dirty="0" smtClean="0">
                          <a:solidFill>
                            <a:srgbClr val="FF0000"/>
                          </a:solidFill>
                          <a:latin typeface="+mn-lt"/>
                        </a:rPr>
                        <a:t>Mamão, aveia</a:t>
                      </a:r>
                    </a:p>
                  </a:txBody>
                  <a:tcPr marL="0" marR="0" marT="99060" marB="0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spc="-5" dirty="0" smtClean="0">
                          <a:latin typeface="+mn-lt"/>
                        </a:rPr>
                        <a:t>Fórmula infantil </a:t>
                      </a:r>
                    </a:p>
                    <a:p>
                      <a:pPr marL="2438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spc="-5" dirty="0" smtClean="0">
                          <a:latin typeface="+mn-lt"/>
                        </a:rPr>
                        <a:t>Maça</a:t>
                      </a:r>
                      <a:r>
                        <a:rPr lang="pt-BR" sz="900" spc="-5" baseline="0" dirty="0" smtClean="0">
                          <a:latin typeface="+mn-lt"/>
                        </a:rPr>
                        <a:t>  cozida</a:t>
                      </a:r>
                      <a:endParaRPr lang="pt-BR" sz="900" spc="-5" dirty="0" smtClean="0">
                        <a:latin typeface="+mn-lt"/>
                      </a:endParaRPr>
                    </a:p>
                  </a:txBody>
                  <a:tcPr marL="0" marR="0" marT="99060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latin typeface="+mn-lt"/>
                        </a:rPr>
                        <a:t>Fórmula infantil</a:t>
                      </a:r>
                    </a:p>
                    <a:p>
                      <a:pPr marL="355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Banana  </a:t>
                      </a:r>
                      <a:endParaRPr sz="900" dirty="0">
                        <a:solidFill>
                          <a:srgbClr val="FF000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latin typeface="+mn-lt"/>
                          <a:cs typeface="Arial MT"/>
                        </a:rPr>
                        <a:t>Fórmula</a:t>
                      </a:r>
                      <a:r>
                        <a:rPr lang="pt-BR" sz="900" baseline="0" dirty="0" smtClean="0">
                          <a:latin typeface="+mn-lt"/>
                          <a:cs typeface="Arial MT"/>
                        </a:rPr>
                        <a:t> infantil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aseline="0" dirty="0" smtClean="0">
                          <a:solidFill>
                            <a:srgbClr val="FF0000"/>
                          </a:solidFill>
                          <a:latin typeface="+mn-lt"/>
                          <a:cs typeface="Arial MT"/>
                        </a:rPr>
                        <a:t>Pêra cozida </a:t>
                      </a:r>
                      <a:endParaRPr sz="900" dirty="0">
                        <a:solidFill>
                          <a:srgbClr val="FF0000"/>
                        </a:solidFill>
                        <a:latin typeface="+mn-lt"/>
                        <a:cs typeface="Arial MT"/>
                      </a:endParaRPr>
                    </a:p>
                  </a:txBody>
                  <a:tcPr marL="0" marR="0" marT="9906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spc="-5" dirty="0" smtClean="0">
                          <a:latin typeface="+mn-lt"/>
                        </a:rPr>
                        <a:t>Fórmula infantil</a:t>
                      </a: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spc="-5" dirty="0" smtClean="0">
                          <a:solidFill>
                            <a:srgbClr val="FF0000"/>
                          </a:solidFill>
                          <a:latin typeface="+mn-lt"/>
                          <a:cs typeface="Arial MT"/>
                        </a:rPr>
                        <a:t>Banana</a:t>
                      </a:r>
                      <a:r>
                        <a:rPr lang="pt-BR" sz="900" spc="-5" dirty="0" smtClean="0">
                          <a:latin typeface="+mn-lt"/>
                          <a:cs typeface="Arial MT"/>
                        </a:rPr>
                        <a:t> 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37465" marB="0"/>
                </a:tc>
              </a:tr>
              <a:tr h="5919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+mn-lt"/>
                      </a:endParaRPr>
                    </a:p>
                    <a:p>
                      <a:pPr marL="141605" marR="135255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Macarrão c/ sardinha</a:t>
                      </a:r>
                    </a:p>
                    <a:p>
                      <a:pPr marL="141605" marR="135255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Feijão preto</a:t>
                      </a:r>
                      <a:endParaRPr sz="900" i="0" dirty="0">
                        <a:latin typeface="+mn-lt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+mn-lt"/>
                      </a:endParaRPr>
                    </a:p>
                    <a:p>
                      <a:pPr marL="1250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900" spc="-5" dirty="0" smtClean="0">
                          <a:latin typeface="+mn-lt"/>
                        </a:rPr>
                        <a:t>Mingau de Caldo de carne c/ farinha  de milho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+mn-lt"/>
                      </a:endParaRPr>
                    </a:p>
                    <a:p>
                      <a:pPr marL="5080" indent="-5080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+mn-lt"/>
                        </a:rPr>
                        <a:t>Caldo</a:t>
                      </a:r>
                      <a:r>
                        <a:rPr sz="900" spc="-5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7 </a:t>
                      </a:r>
                      <a:r>
                        <a:rPr sz="900" spc="-5" dirty="0">
                          <a:latin typeface="+mn-lt"/>
                        </a:rPr>
                        <a:t>(frango,</a:t>
                      </a:r>
                      <a:r>
                        <a:rPr sz="900" spc="2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feijão</a:t>
                      </a:r>
                      <a:r>
                        <a:rPr sz="90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carioca, </a:t>
                      </a:r>
                      <a:r>
                        <a:rPr sz="900" dirty="0">
                          <a:latin typeface="+mn-lt"/>
                        </a:rPr>
                        <a:t> batata</a:t>
                      </a:r>
                      <a:r>
                        <a:rPr sz="900" spc="-2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salsa,</a:t>
                      </a:r>
                      <a:r>
                        <a:rPr sz="900" spc="-2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couve,</a:t>
                      </a:r>
                      <a:r>
                        <a:rPr sz="900" spc="-1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aveia,</a:t>
                      </a:r>
                      <a:r>
                        <a:rPr sz="900" spc="-1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arroz </a:t>
                      </a:r>
                      <a:r>
                        <a:rPr sz="900" spc="-21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integral)</a:t>
                      </a:r>
                      <a:endParaRPr sz="900">
                        <a:latin typeface="+mn-lt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+mn-lt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900" dirty="0" smtClean="0">
                          <a:latin typeface="+mn-lt"/>
                        </a:rPr>
                        <a:t>Risoto de frango</a:t>
                      </a: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900" dirty="0" smtClean="0">
                          <a:latin typeface="+mn-lt"/>
                        </a:rPr>
                        <a:t>Feijão preto</a:t>
                      </a: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pt-BR" sz="900" dirty="0" smtClean="0">
                          <a:latin typeface="+mn-lt"/>
                          <a:cs typeface="Arial MT"/>
                        </a:rPr>
                        <a:t>Beterraba cozida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+mn-lt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+mn-lt"/>
                        </a:rPr>
                        <a:t>Caldo</a:t>
                      </a:r>
                      <a:r>
                        <a:rPr sz="900" spc="-1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6</a:t>
                      </a:r>
                      <a:r>
                        <a:rPr sz="900" spc="-5" dirty="0">
                          <a:latin typeface="+mn-lt"/>
                        </a:rPr>
                        <a:t> (carne moída,</a:t>
                      </a:r>
                      <a:r>
                        <a:rPr sz="900" spc="15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feijão</a:t>
                      </a:r>
                      <a:endParaRPr sz="900" dirty="0">
                        <a:latin typeface="+mn-lt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latin typeface="+mn-lt"/>
                        </a:rPr>
                        <a:t>carioca,</a:t>
                      </a:r>
                      <a:r>
                        <a:rPr sz="900" spc="-3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batata</a:t>
                      </a:r>
                      <a:r>
                        <a:rPr sz="900" spc="-5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doce, </a:t>
                      </a:r>
                      <a:r>
                        <a:rPr sz="900" spc="-5" dirty="0">
                          <a:latin typeface="+mn-lt"/>
                        </a:rPr>
                        <a:t>cenoura</a:t>
                      </a:r>
                      <a:endParaRPr sz="900" dirty="0">
                        <a:latin typeface="+mn-lt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+mn-lt"/>
                        </a:rPr>
                        <a:t>,chuchu)</a:t>
                      </a: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282" y="4643446"/>
          <a:ext cx="3786214" cy="196173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86214"/>
              </a:tblGrid>
              <a:tr h="572191">
                <a:tc>
                  <a:txBody>
                    <a:bodyPr/>
                    <a:lstStyle/>
                    <a:p>
                      <a:pPr algn="ctr" fontAlgn="b">
                        <a:buFont typeface="Arial" pitchFamily="34" charset="0"/>
                        <a:buChar char="•"/>
                      </a:pPr>
                      <a:r>
                        <a:rPr lang="pt-BR" sz="1200" u="none" strike="noStrike" dirty="0" smtClean="0"/>
                        <a:t>Em</a:t>
                      </a:r>
                      <a:r>
                        <a:rPr lang="pt-BR" sz="1200" u="none" strike="noStrike" baseline="0" dirty="0" smtClean="0"/>
                        <a:t> cumprimento a Resolução nº6 de 08 de maio de 2020</a:t>
                      </a:r>
                      <a:r>
                        <a:rPr lang="pt-BR" sz="1200" u="none" strike="noStrike" dirty="0" smtClean="0"/>
                        <a:t> </a:t>
                      </a:r>
                      <a:r>
                        <a:rPr lang="pt-BR" sz="1200" u="none" strike="noStrike" dirty="0"/>
                        <a:t>fica proibido a adição de açúcar ou alimentos açucarados na alimentação dos alunos menores de 3 anos. 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7511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6 a 7 meses devem se alimentar com alimentos amassados com o garfo deve ter aspecto de purê ou papa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27154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8 a 11 meses devem consumir alimento que tenham textura </a:t>
                      </a:r>
                      <a:r>
                        <a:rPr lang="pt-BR" sz="800" u="none" strike="noStrike" dirty="0" smtClean="0"/>
                        <a:t>normal </a:t>
                      </a:r>
                      <a:r>
                        <a:rPr lang="pt-BR" sz="800" u="none" strike="noStrike" dirty="0"/>
                        <a:t>porem pedaços pequenos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19588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1 a 2 anos,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186434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2 a 6 anos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44133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/>
                        <a:t>O alimento deve ser oferecido para a criança em pratos com colheres apropriadas para a idade, a água e outros líquidos recomenda-se o uso de copinhos.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44133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Os </a:t>
                      </a:r>
                      <a:r>
                        <a:rPr lang="pt-BR" sz="800" u="none" strike="noStrike" dirty="0"/>
                        <a:t>alimentos devem ser oferecidos separadamente, para que a </a:t>
                      </a:r>
                      <a:r>
                        <a:rPr lang="pt-BR" sz="800" u="none" strike="noStrike" dirty="0" smtClean="0"/>
                        <a:t>criança </a:t>
                      </a:r>
                      <a:r>
                        <a:rPr lang="pt-BR" sz="800" u="none" strike="noStrike" dirty="0"/>
                        <a:t>aprenda a identificar cores e sabores, colocar as porções de cada alimento no prato sem </a:t>
                      </a:r>
                      <a:r>
                        <a:rPr lang="pt-BR" sz="800" u="none" strike="noStrike" dirty="0" smtClean="0"/>
                        <a:t>misturá-las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00760" y="4572008"/>
          <a:ext cx="2928958" cy="1718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</a:tblGrid>
              <a:tr h="381622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33712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5214942" y="6522720"/>
          <a:ext cx="3929058" cy="2279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643446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37" t="42329" r="39506" b="12835"/>
          <a:stretch/>
        </p:blipFill>
        <p:spPr bwMode="auto">
          <a:xfrm>
            <a:off x="5107785" y="6091587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929198"/>
            <a:ext cx="291147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510" t="26793" r="28991" b="45660"/>
          <a:stretch/>
        </p:blipFill>
        <p:spPr bwMode="auto">
          <a:xfrm>
            <a:off x="6640946" y="6091587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6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176" t="41647" r="7706" b="42588"/>
          <a:stretch/>
        </p:blipFill>
        <p:spPr bwMode="auto">
          <a:xfrm>
            <a:off x="8028384" y="6091587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6 a 11 MESES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629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8615" marR="194945" indent="-14986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Segunda</a:t>
                      </a:r>
                      <a:r>
                        <a:rPr sz="1200" spc="-5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10" dirty="0" smtClean="0"/>
                        <a:t>20</a:t>
                      </a:r>
                      <a:r>
                        <a:rPr sz="1200" spc="-10" smtClean="0"/>
                        <a:t>/0</a:t>
                      </a:r>
                      <a:r>
                        <a:rPr lang="pt-BR" sz="1200" spc="-10" dirty="0" smtClean="0"/>
                        <a:t>3</a:t>
                      </a:r>
                      <a:r>
                        <a:rPr sz="1200" spc="-10" smtClean="0"/>
                        <a:t>/202</a:t>
                      </a:r>
                      <a:r>
                        <a:rPr lang="pt-BR" sz="1200" spc="-10" dirty="0" smtClean="0"/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90" dirty="0"/>
                        <a:t>T</a:t>
                      </a:r>
                      <a:r>
                        <a:rPr sz="1200" dirty="0"/>
                        <a:t>erça</a:t>
                      </a:r>
                      <a:r>
                        <a:rPr sz="1200" spc="-40" dirty="0"/>
                        <a:t> </a:t>
                      </a:r>
                      <a:r>
                        <a:rPr sz="1200"/>
                        <a:t>feira  </a:t>
                      </a:r>
                      <a:r>
                        <a:rPr lang="pt-BR" sz="1200" dirty="0" smtClean="0"/>
                        <a:t>21</a:t>
                      </a:r>
                      <a:r>
                        <a:rPr sz="1200" smtClean="0"/>
                        <a:t>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Quarta</a:t>
                      </a:r>
                      <a:r>
                        <a:rPr sz="1200" spc="-6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22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Quinta</a:t>
                      </a:r>
                      <a:r>
                        <a:rPr sz="1200" spc="-40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23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spc="-5"/>
                        <a:t>Sexta</a:t>
                      </a:r>
                      <a:r>
                        <a:rPr sz="1200" spc="-80"/>
                        <a:t> </a:t>
                      </a:r>
                      <a:r>
                        <a:rPr sz="1200" spc="-5" smtClean="0"/>
                        <a:t>fei</a:t>
                      </a:r>
                      <a:r>
                        <a:rPr lang="pt-BR" sz="1200" spc="-5" dirty="0" err="1" smtClean="0"/>
                        <a:t>ra</a:t>
                      </a:r>
                      <a:endParaRPr lang="pt-BR" sz="1200" spc="-5" dirty="0" smtClean="0"/>
                    </a:p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pt-BR" sz="1200" spc="-5" dirty="0" smtClean="0"/>
                        <a:t>24/03/2023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70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/>
                        <a:t>MAMADEIRA  8:00</a:t>
                      </a:r>
                    </a:p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kern="1200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kern="1200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kern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kern="1200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kern="1200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kern="1200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kern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kern="1200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kern="1200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kern="1200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kern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kern="1200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kern="1200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kern="1200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kern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kern="1200" dirty="0" smtClean="0">
                          <a:latin typeface="+mn-lt"/>
                        </a:rPr>
                        <a:t>Fórmula infantil para menores de 1 ano</a:t>
                      </a:r>
                      <a:endParaRPr lang="pt-BR" sz="9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LANCHE DA MANHÃ 9:00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Mamão amassado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Maçã cozida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Pêra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assada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Banana amassada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Abacate c/ banana amassados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ALMOÇO</a:t>
                      </a:r>
                      <a:r>
                        <a:rPr lang="pt-BR" sz="1100" u="none" strike="noStrike" dirty="0"/>
                        <a:t> </a:t>
                      </a:r>
                      <a:endParaRPr lang="pt-BR" sz="1100" u="none" strike="noStrike" dirty="0" smtClean="0"/>
                    </a:p>
                    <a:p>
                      <a:pPr algn="ctr" fontAlgn="ctr"/>
                      <a:r>
                        <a:rPr lang="pt-BR" sz="1100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423545" marR="417830" algn="ctr">
                        <a:lnSpc>
                          <a:spcPct val="100000"/>
                        </a:lnSpc>
                      </a:pPr>
                      <a:r>
                        <a:rPr sz="90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sz="900" spc="-5" smtClean="0">
                          <a:solidFill>
                            <a:schemeClr val="tx1"/>
                          </a:solidFill>
                          <a:latin typeface="+mn-lt"/>
                        </a:rPr>
                        <a:t>rro</a:t>
                      </a:r>
                      <a:r>
                        <a:rPr sz="900" smtClean="0">
                          <a:solidFill>
                            <a:schemeClr val="tx1"/>
                          </a:solidFill>
                          <a:latin typeface="+mn-lt"/>
                        </a:rPr>
                        <a:t>z</a:t>
                      </a:r>
                      <a:r>
                        <a:rPr lang="pt-BR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sz="900" smtClean="0">
                          <a:solidFill>
                            <a:schemeClr val="tx1"/>
                          </a:solidFill>
                          <a:latin typeface="+mn-lt"/>
                        </a:rPr>
                        <a:t>int</a:t>
                      </a:r>
                      <a:r>
                        <a:rPr sz="900" spc="-5" smtClean="0">
                          <a:solidFill>
                            <a:schemeClr val="tx1"/>
                          </a:solidFill>
                          <a:latin typeface="+mn-lt"/>
                        </a:rPr>
                        <a:t>egra</a:t>
                      </a:r>
                      <a:r>
                        <a:rPr sz="900" smtClean="0">
                          <a:solidFill>
                            <a:schemeClr val="tx1"/>
                          </a:solidFill>
                          <a:latin typeface="+mn-lt"/>
                        </a:rPr>
                        <a:t>l  </a:t>
                      </a:r>
                      <a:r>
                        <a:rPr sz="900" dirty="0">
                          <a:latin typeface="+mn-lt"/>
                        </a:rPr>
                        <a:t>Feijão</a:t>
                      </a:r>
                      <a:r>
                        <a:rPr sz="900" spc="-4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Preto</a:t>
                      </a:r>
                      <a:endParaRPr sz="900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+mn-lt"/>
                        </a:rPr>
                        <a:t>Carne</a:t>
                      </a:r>
                      <a:r>
                        <a:rPr sz="900" spc="-1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de</a:t>
                      </a:r>
                      <a:r>
                        <a:rPr sz="900" spc="5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panela</a:t>
                      </a:r>
                      <a:r>
                        <a:rPr sz="900" spc="2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com</a:t>
                      </a:r>
                      <a:r>
                        <a:rPr sz="900" spc="-25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cenoura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+mn-lt"/>
                      </a:endParaRPr>
                    </a:p>
                    <a:p>
                      <a:pPr marL="323215" marR="315595"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+mn-lt"/>
                        </a:rPr>
                        <a:t>Purê</a:t>
                      </a:r>
                      <a:r>
                        <a:rPr sz="900" spc="-4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de</a:t>
                      </a:r>
                      <a:r>
                        <a:rPr sz="900" spc="-20" dirty="0">
                          <a:latin typeface="+mn-lt"/>
                        </a:rPr>
                        <a:t> </a:t>
                      </a:r>
                      <a:r>
                        <a:rPr lang="pt-BR" sz="900" dirty="0" smtClean="0">
                          <a:latin typeface="+mn-lt"/>
                        </a:rPr>
                        <a:t>batata</a:t>
                      </a:r>
                      <a:r>
                        <a:rPr sz="900" dirty="0" smtClean="0">
                          <a:latin typeface="+mn-lt"/>
                        </a:rPr>
                        <a:t> </a:t>
                      </a:r>
                      <a:r>
                        <a:rPr sz="900" spc="-204" dirty="0" smtClean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Lentilha </a:t>
                      </a:r>
                      <a:r>
                        <a:rPr sz="900" spc="7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Beterraba cozida</a:t>
                      </a:r>
                      <a:endParaRPr sz="900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+mn-lt"/>
                        </a:rPr>
                        <a:t>Carne</a:t>
                      </a:r>
                      <a:r>
                        <a:rPr sz="900" spc="-2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moída</a:t>
                      </a:r>
                      <a:r>
                        <a:rPr sz="900" spc="-20" dirty="0">
                          <a:latin typeface="+mn-lt"/>
                        </a:rPr>
                        <a:t> </a:t>
                      </a:r>
                      <a:r>
                        <a:rPr sz="900" spc="-5" dirty="0">
                          <a:latin typeface="+mn-lt"/>
                        </a:rPr>
                        <a:t>refogada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102870" marR="93345" algn="ctr">
                        <a:lnSpc>
                          <a:spcPct val="100000"/>
                        </a:lnSpc>
                      </a:pPr>
                      <a:r>
                        <a:rPr sz="900" spc="-5" smtClean="0">
                          <a:latin typeface="+mn-lt"/>
                        </a:rPr>
                        <a:t>Arroz </a:t>
                      </a:r>
                      <a:r>
                        <a:rPr sz="900" spc="-5" dirty="0">
                          <a:latin typeface="+mn-lt"/>
                        </a:rPr>
                        <a:t>integral </a:t>
                      </a:r>
                      <a:r>
                        <a:rPr sz="900">
                          <a:latin typeface="+mn-lt"/>
                        </a:rPr>
                        <a:t>com </a:t>
                      </a:r>
                      <a:r>
                        <a:rPr sz="900" spc="-5" smtClean="0">
                          <a:latin typeface="+mn-lt"/>
                        </a:rPr>
                        <a:t>espinafre</a:t>
                      </a:r>
                      <a:endParaRPr lang="pt-BR" sz="900" spc="-5" dirty="0" smtClean="0">
                        <a:latin typeface="+mn-lt"/>
                      </a:endParaRPr>
                    </a:p>
                    <a:p>
                      <a:pPr marL="102870" marR="93345" algn="ctr">
                        <a:lnSpc>
                          <a:spcPct val="100000"/>
                        </a:lnSpc>
                      </a:pPr>
                      <a:r>
                        <a:rPr sz="900" spc="-5" smtClean="0">
                          <a:latin typeface="+mn-lt"/>
                        </a:rPr>
                        <a:t> </a:t>
                      </a:r>
                      <a:r>
                        <a:rPr sz="900" spc="-210" smtClean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Feijão</a:t>
                      </a:r>
                      <a:r>
                        <a:rPr sz="900" spc="-20" dirty="0">
                          <a:latin typeface="+mn-lt"/>
                        </a:rPr>
                        <a:t> </a:t>
                      </a:r>
                      <a:r>
                        <a:rPr sz="900" dirty="0">
                          <a:latin typeface="+mn-lt"/>
                        </a:rPr>
                        <a:t>carioca</a:t>
                      </a: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900" dirty="0">
                          <a:latin typeface="+mn-lt"/>
                        </a:rPr>
                        <a:t>Peito</a:t>
                      </a:r>
                      <a:r>
                        <a:rPr sz="900" spc="-20" dirty="0">
                          <a:latin typeface="+mn-lt"/>
                        </a:rPr>
                        <a:t> </a:t>
                      </a:r>
                      <a:r>
                        <a:rPr sz="900" spc="-5">
                          <a:latin typeface="+mn-lt"/>
                        </a:rPr>
                        <a:t>de</a:t>
                      </a:r>
                      <a:r>
                        <a:rPr sz="900">
                          <a:latin typeface="+mn-lt"/>
                        </a:rPr>
                        <a:t> </a:t>
                      </a:r>
                      <a:r>
                        <a:rPr lang="pt-BR" sz="900" dirty="0" smtClean="0">
                          <a:latin typeface="+mn-lt"/>
                        </a:rPr>
                        <a:t> </a:t>
                      </a:r>
                      <a:r>
                        <a:rPr sz="900" spc="-5" smtClean="0">
                          <a:latin typeface="+mn-lt"/>
                        </a:rPr>
                        <a:t>frango</a:t>
                      </a:r>
                      <a:r>
                        <a:rPr sz="900" smtClean="0">
                          <a:latin typeface="+mn-lt"/>
                        </a:rPr>
                        <a:t> </a:t>
                      </a:r>
                      <a:r>
                        <a:rPr lang="pt-BR" sz="900" dirty="0" smtClean="0">
                          <a:latin typeface="+mn-lt"/>
                        </a:rPr>
                        <a:t> </a:t>
                      </a:r>
                      <a:r>
                        <a:rPr sz="900" spc="-5" smtClean="0">
                          <a:latin typeface="+mn-lt"/>
                        </a:rPr>
                        <a:t>grelhado</a:t>
                      </a:r>
                      <a:endParaRPr lang="pt-BR" sz="900" spc="-5" dirty="0" smtClean="0">
                        <a:latin typeface="+mn-lt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Cenoura 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marL="423545" marR="417830" algn="ctr">
                        <a:lnSpc>
                          <a:spcPct val="100000"/>
                        </a:lnSpc>
                      </a:pPr>
                      <a:endParaRPr lang="pt-BR" sz="900" dirty="0" smtClean="0">
                        <a:latin typeface="+mn-lt"/>
                      </a:endParaRPr>
                    </a:p>
                    <a:p>
                      <a:pPr marL="423545" marR="41783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A</a:t>
                      </a:r>
                      <a:r>
                        <a:rPr lang="pt-BR" sz="900" spc="-5" dirty="0" smtClean="0">
                          <a:latin typeface="+mn-lt"/>
                        </a:rPr>
                        <a:t>rro</a:t>
                      </a:r>
                      <a:r>
                        <a:rPr lang="pt-BR" sz="900" dirty="0" smtClean="0">
                          <a:latin typeface="+mn-lt"/>
                        </a:rPr>
                        <a:t>z</a:t>
                      </a:r>
                      <a:r>
                        <a:rPr lang="pt-BR" sz="900" spc="-15" dirty="0" smtClean="0">
                          <a:latin typeface="+mn-lt"/>
                        </a:rPr>
                        <a:t> </a:t>
                      </a:r>
                      <a:r>
                        <a:rPr lang="pt-BR" sz="900" dirty="0" smtClean="0">
                          <a:latin typeface="+mn-lt"/>
                        </a:rPr>
                        <a:t>int</a:t>
                      </a:r>
                      <a:r>
                        <a:rPr lang="pt-BR" sz="900" spc="-5" dirty="0" smtClean="0">
                          <a:latin typeface="+mn-lt"/>
                        </a:rPr>
                        <a:t>egra</a:t>
                      </a:r>
                      <a:r>
                        <a:rPr lang="pt-BR" sz="900" dirty="0" smtClean="0">
                          <a:latin typeface="+mn-lt"/>
                        </a:rPr>
                        <a:t>l c/</a:t>
                      </a:r>
                      <a:r>
                        <a:rPr lang="pt-BR" sz="900" baseline="0" dirty="0" smtClean="0">
                          <a:latin typeface="+mn-lt"/>
                        </a:rPr>
                        <a:t> cenoura</a:t>
                      </a:r>
                    </a:p>
                    <a:p>
                      <a:pPr marL="423545" marR="41783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Feijão</a:t>
                      </a:r>
                      <a:r>
                        <a:rPr lang="pt-BR" sz="900" spc="-40" dirty="0" smtClean="0">
                          <a:latin typeface="+mn-lt"/>
                        </a:rPr>
                        <a:t> </a:t>
                      </a:r>
                      <a:r>
                        <a:rPr lang="pt-BR" sz="900" spc="-5" dirty="0" smtClean="0">
                          <a:latin typeface="+mn-lt"/>
                        </a:rPr>
                        <a:t>Preto</a:t>
                      </a:r>
                      <a:endParaRPr lang="pt-BR" sz="900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Carne</a:t>
                      </a:r>
                      <a:r>
                        <a:rPr lang="pt-BR" sz="900" spc="-10" dirty="0" smtClean="0">
                          <a:latin typeface="+mn-lt"/>
                        </a:rPr>
                        <a:t> </a:t>
                      </a:r>
                      <a:r>
                        <a:rPr lang="pt-BR" sz="900" spc="-5" dirty="0" smtClean="0">
                          <a:latin typeface="+mn-lt"/>
                        </a:rPr>
                        <a:t>moída</a:t>
                      </a:r>
                      <a:r>
                        <a:rPr lang="pt-BR" sz="900" spc="20" dirty="0" smtClean="0">
                          <a:latin typeface="+mn-lt"/>
                        </a:rPr>
                        <a:t> </a:t>
                      </a:r>
                      <a:r>
                        <a:rPr lang="pt-BR" sz="900" dirty="0" smtClean="0">
                          <a:latin typeface="+mn-lt"/>
                        </a:rPr>
                        <a:t>c/</a:t>
                      </a:r>
                      <a:r>
                        <a:rPr lang="pt-BR" sz="900" spc="-25" dirty="0" smtClean="0">
                          <a:latin typeface="+mn-lt"/>
                        </a:rPr>
                        <a:t> </a:t>
                      </a:r>
                      <a:r>
                        <a:rPr lang="pt-BR" sz="900" spc="-5" dirty="0" smtClean="0">
                          <a:latin typeface="+mn-lt"/>
                        </a:rPr>
                        <a:t>mandioca</a:t>
                      </a:r>
                      <a:endParaRPr lang="pt-BR" sz="900" dirty="0" smtClean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3545" marR="417830" algn="ctr">
                        <a:lnSpc>
                          <a:spcPct val="100000"/>
                        </a:lnSpc>
                      </a:pPr>
                      <a:endParaRPr lang="pt-BR" sz="900" dirty="0" smtClean="0">
                        <a:latin typeface="+mn-lt"/>
                      </a:endParaRPr>
                    </a:p>
                    <a:p>
                      <a:pPr marL="423545" marR="41783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A</a:t>
                      </a:r>
                      <a:r>
                        <a:rPr lang="pt-BR" sz="900" spc="-5" dirty="0" smtClean="0">
                          <a:latin typeface="+mn-lt"/>
                        </a:rPr>
                        <a:t>rro</a:t>
                      </a:r>
                      <a:r>
                        <a:rPr lang="pt-BR" sz="900" dirty="0" smtClean="0">
                          <a:latin typeface="+mn-lt"/>
                        </a:rPr>
                        <a:t>z</a:t>
                      </a:r>
                      <a:r>
                        <a:rPr lang="pt-BR" sz="900" spc="-15" baseline="0" dirty="0" smtClean="0">
                          <a:latin typeface="+mn-lt"/>
                        </a:rPr>
                        <a:t> </a:t>
                      </a:r>
                      <a:r>
                        <a:rPr lang="pt-BR" sz="900" dirty="0" smtClean="0">
                          <a:latin typeface="+mn-lt"/>
                        </a:rPr>
                        <a:t>int</a:t>
                      </a:r>
                      <a:r>
                        <a:rPr lang="pt-BR" sz="900" spc="-5" dirty="0" smtClean="0">
                          <a:latin typeface="+mn-lt"/>
                        </a:rPr>
                        <a:t>egra</a:t>
                      </a:r>
                      <a:r>
                        <a:rPr lang="pt-BR" sz="900" dirty="0" smtClean="0">
                          <a:latin typeface="+mn-lt"/>
                        </a:rPr>
                        <a:t>l  Feijão</a:t>
                      </a:r>
                      <a:r>
                        <a:rPr lang="pt-BR" sz="900" spc="-40" dirty="0" smtClean="0">
                          <a:latin typeface="+mn-lt"/>
                        </a:rPr>
                        <a:t> </a:t>
                      </a:r>
                      <a:r>
                        <a:rPr lang="pt-BR" sz="900" spc="-5" dirty="0" smtClean="0">
                          <a:latin typeface="+mn-lt"/>
                        </a:rPr>
                        <a:t>Preto</a:t>
                      </a:r>
                      <a:endParaRPr lang="pt-BR" sz="900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Músculo c/ legumes (batata, batata-salsa, cenoura)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Couve-flor</a:t>
                      </a:r>
                      <a:r>
                        <a:rPr lang="pt-BR" sz="900" spc="-5" baseline="0" dirty="0" smtClean="0">
                          <a:latin typeface="+mn-lt"/>
                        </a:rPr>
                        <a:t> refogada</a:t>
                      </a:r>
                      <a:endParaRPr lang="pt-BR" sz="900" dirty="0" smtClean="0"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3524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Banana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Fórmula  infantil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Mamão</a:t>
                      </a:r>
                    </a:p>
                    <a:p>
                      <a:pPr algn="ctr" fontAlgn="ctr"/>
                      <a:r>
                        <a:rPr lang="pt-BR" sz="900" u="none" strike="noStrike" baseline="0" dirty="0" smtClean="0">
                          <a:latin typeface="+mn-lt"/>
                        </a:rPr>
                        <a:t>Fórmula  infantil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Abacate  c/ banana</a:t>
                      </a:r>
                    </a:p>
                    <a:p>
                      <a:pPr algn="ctr" fontAlgn="ctr"/>
                      <a:r>
                        <a:rPr lang="pt-BR" sz="900" u="none" strike="noStrike" baseline="0" dirty="0" smtClean="0">
                          <a:latin typeface="+mn-lt"/>
                        </a:rPr>
                        <a:t>Fórmula  infantil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Maçã cozida</a:t>
                      </a:r>
                    </a:p>
                    <a:p>
                      <a:pPr algn="ctr" fontAlgn="ctr"/>
                      <a:r>
                        <a:rPr lang="pt-BR" sz="900" u="none" strike="noStrike" baseline="0" dirty="0" smtClean="0">
                          <a:latin typeface="+mn-lt"/>
                        </a:rPr>
                        <a:t>Fórmula  infantil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Pera cozida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+mn-lt"/>
                        </a:rPr>
                        <a:t> Fórmula infantil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+mn-lt"/>
                      </a:endParaRPr>
                    </a:p>
                    <a:p>
                      <a:pPr marL="211454" marR="73025" indent="-132715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Mingau de alho</a:t>
                      </a:r>
                      <a:r>
                        <a:rPr lang="pt-BR" sz="900" baseline="0" dirty="0" smtClean="0">
                          <a:latin typeface="+mn-lt"/>
                        </a:rPr>
                        <a:t> e ovo</a:t>
                      </a: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 dirty="0">
                        <a:latin typeface="+mn-lt"/>
                      </a:endParaRPr>
                    </a:p>
                    <a:p>
                      <a:pPr marL="478790" marR="125730" indent="-346075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Caldo 3 (frango, feijão preto, cará, chuchu, brócolis)</a:t>
                      </a:r>
                      <a:endParaRPr sz="900" dirty="0">
                        <a:latin typeface="+mn-lt"/>
                        <a:cs typeface="Arial MT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+mn-lt"/>
                      </a:endParaRPr>
                    </a:p>
                    <a:p>
                      <a:pPr marL="5080" indent="-381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Arroz integral</a:t>
                      </a:r>
                    </a:p>
                    <a:p>
                      <a:pPr marL="5080" indent="-381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Feijão carioca</a:t>
                      </a:r>
                    </a:p>
                    <a:p>
                      <a:pPr marL="5080" indent="-381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Vaca atolada (mandioca, músculo)</a:t>
                      </a:r>
                    </a:p>
                    <a:p>
                      <a:pPr marL="5080" indent="-381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Abobrinha refogada</a:t>
                      </a:r>
                      <a:endParaRPr sz="900" dirty="0">
                        <a:latin typeface="+mn-lt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3545" marR="417830" algn="ctr">
                        <a:lnSpc>
                          <a:spcPct val="100000"/>
                        </a:lnSpc>
                      </a:pPr>
                      <a:endParaRPr lang="pt-BR" sz="900" dirty="0" smtClean="0">
                        <a:latin typeface="+mn-lt"/>
                      </a:endParaRPr>
                    </a:p>
                    <a:p>
                      <a:pPr marL="423545" marR="41783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latin typeface="+mn-lt"/>
                        </a:rPr>
                        <a:t>A</a:t>
                      </a:r>
                      <a:r>
                        <a:rPr lang="pt-BR" sz="900" spc="-5" dirty="0" smtClean="0">
                          <a:latin typeface="+mn-lt"/>
                        </a:rPr>
                        <a:t>rro</a:t>
                      </a:r>
                      <a:r>
                        <a:rPr lang="pt-BR" sz="900" dirty="0" smtClean="0">
                          <a:latin typeface="+mn-lt"/>
                        </a:rPr>
                        <a:t>z</a:t>
                      </a:r>
                      <a:r>
                        <a:rPr lang="pt-BR" sz="900" spc="-15" dirty="0" smtClean="0">
                          <a:latin typeface="+mn-lt"/>
                        </a:rPr>
                        <a:t> </a:t>
                      </a:r>
                      <a:r>
                        <a:rPr lang="pt-BR" sz="900" dirty="0" smtClean="0">
                          <a:latin typeface="+mn-lt"/>
                        </a:rPr>
                        <a:t>int</a:t>
                      </a:r>
                      <a:r>
                        <a:rPr lang="pt-BR" sz="900" spc="-5" dirty="0" smtClean="0">
                          <a:latin typeface="+mn-lt"/>
                        </a:rPr>
                        <a:t>egra</a:t>
                      </a:r>
                      <a:r>
                        <a:rPr lang="pt-BR" sz="900" dirty="0" smtClean="0">
                          <a:latin typeface="+mn-lt"/>
                        </a:rPr>
                        <a:t>l  Feijão</a:t>
                      </a:r>
                      <a:r>
                        <a:rPr lang="pt-BR" sz="900" spc="-40" dirty="0" smtClean="0">
                          <a:latin typeface="+mn-lt"/>
                        </a:rPr>
                        <a:t> </a:t>
                      </a:r>
                      <a:r>
                        <a:rPr lang="pt-BR" sz="900" spc="-5" dirty="0" smtClean="0">
                          <a:latin typeface="+mn-lt"/>
                        </a:rPr>
                        <a:t>Preto</a:t>
                      </a:r>
                      <a:endParaRPr lang="pt-BR" sz="900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latin typeface="+mn-lt"/>
                        </a:rPr>
                        <a:t>Carne</a:t>
                      </a:r>
                      <a:r>
                        <a:rPr lang="pt-BR" sz="900" spc="-10" dirty="0" smtClean="0">
                          <a:latin typeface="+mn-lt"/>
                        </a:rPr>
                        <a:t> </a:t>
                      </a:r>
                      <a:r>
                        <a:rPr lang="pt-BR" sz="900" spc="-5" dirty="0" smtClean="0">
                          <a:latin typeface="+mn-lt"/>
                        </a:rPr>
                        <a:t>de</a:t>
                      </a:r>
                      <a:r>
                        <a:rPr lang="pt-BR" sz="900" spc="5" dirty="0" smtClean="0">
                          <a:latin typeface="+mn-lt"/>
                        </a:rPr>
                        <a:t> </a:t>
                      </a:r>
                      <a:r>
                        <a:rPr lang="pt-BR" sz="900" spc="-5" dirty="0" smtClean="0">
                          <a:latin typeface="+mn-lt"/>
                        </a:rPr>
                        <a:t>panela</a:t>
                      </a:r>
                      <a:r>
                        <a:rPr lang="pt-BR" sz="900" spc="20" dirty="0" smtClean="0">
                          <a:latin typeface="+mn-lt"/>
                        </a:rPr>
                        <a:t> </a:t>
                      </a:r>
                      <a:r>
                        <a:rPr lang="pt-BR" sz="900" dirty="0" smtClean="0">
                          <a:latin typeface="+mn-lt"/>
                        </a:rPr>
                        <a:t>com</a:t>
                      </a:r>
                      <a:r>
                        <a:rPr lang="pt-BR" sz="900" spc="-25" dirty="0" smtClean="0">
                          <a:latin typeface="+mn-lt"/>
                        </a:rPr>
                        <a:t> </a:t>
                      </a:r>
                      <a:r>
                        <a:rPr lang="pt-BR" sz="900" spc="-5" dirty="0" smtClean="0">
                          <a:latin typeface="+mn-lt"/>
                        </a:rPr>
                        <a:t>cenoura</a:t>
                      </a:r>
                      <a:endParaRPr lang="pt-BR" sz="900" dirty="0" smtClean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3545" marR="417830" algn="ctr">
                        <a:lnSpc>
                          <a:spcPct val="100000"/>
                        </a:lnSpc>
                      </a:pPr>
                      <a:endParaRPr lang="pt-BR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423545" marR="41783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Purê de legumes</a:t>
                      </a:r>
                    </a:p>
                    <a:p>
                      <a:pPr marL="423545" marR="417830" algn="ctr">
                        <a:lnSpc>
                          <a:spcPct val="100000"/>
                        </a:lnSpc>
                      </a:pPr>
                      <a:r>
                        <a:rPr lang="pt-BR" sz="9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Feijão</a:t>
                      </a:r>
                      <a:r>
                        <a:rPr lang="pt-BR" sz="900" spc="-4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pt-BR" sz="900" spc="-5" dirty="0" smtClean="0">
                          <a:solidFill>
                            <a:srgbClr val="FF0000"/>
                          </a:solidFill>
                          <a:latin typeface="+mn-lt"/>
                        </a:rPr>
                        <a:t>Preto</a:t>
                      </a:r>
                      <a:endParaRPr lang="pt-BR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900" spc="-5" dirty="0" smtClean="0">
                          <a:solidFill>
                            <a:srgbClr val="FF0000"/>
                          </a:solidFill>
                          <a:latin typeface="+mn-lt"/>
                        </a:rPr>
                        <a:t>Frango desfiado</a:t>
                      </a:r>
                      <a:endParaRPr lang="pt-BR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4484876"/>
          <a:ext cx="3786214" cy="208739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86214"/>
              </a:tblGrid>
              <a:tr h="606163">
                <a:tc>
                  <a:txBody>
                    <a:bodyPr/>
                    <a:lstStyle/>
                    <a:p>
                      <a:pPr algn="ctr" fontAlgn="b">
                        <a:buFont typeface="Arial" pitchFamily="34" charset="0"/>
                        <a:buChar char="•"/>
                      </a:pPr>
                      <a:r>
                        <a:rPr lang="pt-BR" sz="1200" u="none" strike="noStrike" dirty="0" smtClean="0"/>
                        <a:t>Em</a:t>
                      </a:r>
                      <a:r>
                        <a:rPr lang="pt-BR" sz="1200" u="none" strike="noStrike" baseline="0" dirty="0" smtClean="0"/>
                        <a:t> cumprimento a Resolução nº6 de 08 de maio de 2020</a:t>
                      </a:r>
                      <a:r>
                        <a:rPr lang="pt-BR" sz="1200" u="none" strike="noStrike" dirty="0" smtClean="0"/>
                        <a:t> </a:t>
                      </a:r>
                      <a:r>
                        <a:rPr lang="pt-BR" sz="1200" u="none" strike="noStrike" dirty="0"/>
                        <a:t>fica proibido a adição de açúcar ou alimentos açucarados na alimentação dos alunos menores de 3 anos. 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81637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6 a 7 meses devem se alimentar com alimentos amassados com o garfo deve ter aspecto de purê ou papa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940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8 a 11 meses devem consumir alimento que tenham textura </a:t>
                      </a:r>
                      <a:r>
                        <a:rPr lang="pt-BR" sz="800" u="none" strike="noStrike" dirty="0" smtClean="0"/>
                        <a:t>normal </a:t>
                      </a:r>
                      <a:r>
                        <a:rPr lang="pt-BR" sz="800" u="none" strike="noStrike" dirty="0"/>
                        <a:t>porem pedaços pequenos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0052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1 a 2 anos,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190850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2 a 6 anos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940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/>
                        <a:t>O alimento deve ser oferecido para a criança em pratos com colheres apropriadas para a idade, a água e outros líquidos recomenda-se o uso de copinhos.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940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Os </a:t>
                      </a:r>
                      <a:r>
                        <a:rPr lang="pt-BR" sz="800" u="none" strike="noStrike" dirty="0"/>
                        <a:t>alimentos devem ser oferecidos separadamente, para que a </a:t>
                      </a:r>
                      <a:r>
                        <a:rPr lang="pt-BR" sz="800" u="none" strike="noStrike" dirty="0" smtClean="0"/>
                        <a:t>criança </a:t>
                      </a:r>
                      <a:r>
                        <a:rPr lang="pt-BR" sz="800" u="none" strike="noStrike" dirty="0"/>
                        <a:t>aprenda a identificar cores e sabores, colocar as porções de cada alimento no prato sem </a:t>
                      </a:r>
                      <a:r>
                        <a:rPr lang="pt-BR" sz="800" u="none" strike="noStrike" dirty="0" smtClean="0"/>
                        <a:t>misturá-las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429133"/>
          <a:ext cx="2928958" cy="1785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</a:tblGrid>
              <a:tr h="410425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37552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5214942" y="6522720"/>
          <a:ext cx="3929058" cy="2279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500570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37" t="42329" r="39506" b="12835"/>
          <a:stretch/>
        </p:blipFill>
        <p:spPr bwMode="auto">
          <a:xfrm>
            <a:off x="5107785" y="6091587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510" t="26793" r="28991" b="45660"/>
          <a:stretch/>
        </p:blipFill>
        <p:spPr bwMode="auto">
          <a:xfrm>
            <a:off x="6640946" y="6091587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176" t="41647" r="7706" b="42588"/>
          <a:stretch/>
        </p:blipFill>
        <p:spPr bwMode="auto">
          <a:xfrm>
            <a:off x="8028384" y="6091587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857760"/>
            <a:ext cx="2911471" cy="135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6 a 11 MESES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324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Segunda Feira </a:t>
                      </a:r>
                      <a:r>
                        <a:rPr lang="pt-BR" sz="1200" u="none" strike="noStrike" dirty="0" smtClean="0"/>
                        <a:t>27/03/2023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Terça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  </a:t>
                      </a:r>
                      <a:r>
                        <a:rPr lang="pt-BR" sz="1200" u="none" strike="noStrike" dirty="0" smtClean="0"/>
                        <a:t>28/03/2023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Quarta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</a:t>
                      </a:r>
                      <a:r>
                        <a:rPr lang="pt-BR" sz="1200" u="none" strike="noStrike" dirty="0" smtClean="0"/>
                        <a:t>29/03/2023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Quinta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</a:t>
                      </a:r>
                      <a:r>
                        <a:rPr lang="pt-BR" sz="1200" u="none" strike="noStrike" dirty="0" smtClean="0"/>
                        <a:t>30/03/2023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Sexta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 </a:t>
                      </a:r>
                      <a:r>
                        <a:rPr lang="pt-BR" sz="1200" u="none" strike="noStrike" dirty="0" smtClean="0"/>
                        <a:t>31/03/2023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70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u="none" strike="noStrike" dirty="0" smtClean="0"/>
                        <a:t>MAMADEIRA  8:00</a:t>
                      </a:r>
                    </a:p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</a:p>
                    <a:p>
                      <a:pPr algn="ctr"/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</a:p>
                    <a:p>
                      <a:pPr algn="ctr"/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Leite</a:t>
                      </a:r>
                      <a:r>
                        <a:rPr lang="pt-BR" sz="900" u="none" strike="noStrike" baseline="0" dirty="0" smtClean="0">
                          <a:latin typeface="+mn-lt"/>
                        </a:rPr>
                        <a:t> materno</a:t>
                      </a:r>
                      <a:endParaRPr lang="pt-BR" sz="900" u="none" strike="noStrik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+mn-lt"/>
                        </a:rPr>
                        <a:t>Fórmula infantil para menores de 1 ano</a:t>
                      </a:r>
                    </a:p>
                    <a:p>
                      <a:pPr algn="ctr"/>
                      <a:endParaRPr lang="pt-BR" sz="9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LANCHE DA MANHÃ 9:00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Banana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amassada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Pêra cozida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Banana  amassada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Maçã cozida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Mamão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ALMOÇO</a:t>
                      </a:r>
                      <a:r>
                        <a:rPr lang="pt-BR" sz="1100" u="none" strike="noStrike" dirty="0"/>
                        <a:t> </a:t>
                      </a:r>
                      <a:endParaRPr lang="pt-BR" sz="1100" u="none" strike="noStrike" dirty="0" smtClean="0"/>
                    </a:p>
                    <a:p>
                      <a:pPr algn="ctr" fontAlgn="ctr"/>
                      <a:r>
                        <a:rPr lang="pt-BR" sz="1100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Arroz integral 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Ervilha partida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carne moída com cenoura e chuchu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Arroz integral com espinafre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Músculo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  <a:p>
                      <a:pPr algn="ctr" fontAlgn="ctr"/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Beterraba cozida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Abobrinha refogada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Macarrão integral com frango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Arroz integral 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Frango com batata salsa e </a:t>
                      </a:r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chuchu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Arroz integral 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Carne moída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com tomate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524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Fórmula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infantil</a:t>
                      </a:r>
                    </a:p>
                    <a:p>
                      <a:pPr algn="ctr" fontAlgn="ctr"/>
                      <a:r>
                        <a:rPr lang="pt-BR" sz="900" b="0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Pêra cozida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Fórmula infantil 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Banana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Fórmula infantil</a:t>
                      </a:r>
                    </a:p>
                    <a:p>
                      <a:pPr algn="ctr" fontAlgn="ctr"/>
                      <a:r>
                        <a:rPr lang="pt-BR" sz="9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Mamão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Fórmula infantil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Pêra assada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Formula infantil 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Maçã cozida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/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Caldo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(carne, batata doce, legumes)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Polenta 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Carne moída com molho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Brócolis</a:t>
                      </a:r>
                      <a:r>
                        <a:rPr lang="pt-BR" sz="900" b="0" i="0" u="none" strike="noStrik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defTabSz="0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Caldo 9 (frango, feijão, mandioca,</a:t>
                      </a: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espinafre)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</a:t>
                      </a:r>
                      <a:r>
                        <a:rPr lang="pt-BR" sz="900" b="0" i="1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preto</a:t>
                      </a:r>
                    </a:p>
                    <a:p>
                      <a:pPr algn="ctr" fontAlgn="ctr"/>
                      <a:r>
                        <a:rPr lang="pt-BR" sz="900" b="0" i="1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Risoto de frango</a:t>
                      </a:r>
                    </a:p>
                    <a:p>
                      <a:pPr algn="ctr" fontAlgn="ctr"/>
                      <a:r>
                        <a:rPr lang="pt-BR" sz="900" b="0" i="1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Beterraba cozida</a:t>
                      </a:r>
                      <a:endParaRPr lang="pt-BR" sz="9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Omelete de temperos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Cenoura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4286255"/>
          <a:ext cx="3786214" cy="208792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86214"/>
              </a:tblGrid>
              <a:tr h="614222">
                <a:tc>
                  <a:txBody>
                    <a:bodyPr/>
                    <a:lstStyle/>
                    <a:p>
                      <a:pPr algn="ctr" fontAlgn="b">
                        <a:buFont typeface="Arial" pitchFamily="34" charset="0"/>
                        <a:buChar char="•"/>
                      </a:pPr>
                      <a:r>
                        <a:rPr lang="pt-BR" sz="1200" u="none" strike="noStrike" dirty="0" smtClean="0"/>
                        <a:t>Em</a:t>
                      </a:r>
                      <a:r>
                        <a:rPr lang="pt-BR" sz="1200" u="none" strike="noStrike" baseline="0" dirty="0" smtClean="0"/>
                        <a:t> cumprimento a Resolução nº6 de 08 de maio de 2020</a:t>
                      </a:r>
                      <a:r>
                        <a:rPr lang="pt-BR" sz="1200" u="none" strike="noStrike" dirty="0" smtClean="0"/>
                        <a:t> </a:t>
                      </a:r>
                      <a:r>
                        <a:rPr lang="pt-BR" sz="1200" u="none" strike="noStrike" dirty="0"/>
                        <a:t>fica proibido a adição de açúcar ou alimentos açucarados na alimentação dos alunos menores de 3 anos. 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532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6 a 7 meses devem se alimentar com alimentos amassados com o garfo deve ter aspecto de purê ou papa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1027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8 a 11 meses devem consumir alimento que tenham textura </a:t>
                      </a:r>
                      <a:r>
                        <a:rPr lang="pt-BR" sz="800" u="none" strike="noStrike" dirty="0" smtClean="0"/>
                        <a:t>normal </a:t>
                      </a:r>
                      <a:r>
                        <a:rPr lang="pt-BR" sz="800" u="none" strike="noStrike" dirty="0"/>
                        <a:t>porem pedaços pequenos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10278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1 a 2 anos,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00129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Crianças </a:t>
                      </a:r>
                      <a:r>
                        <a:rPr lang="pt-BR" sz="800" u="none" strike="noStrike" dirty="0"/>
                        <a:t>entre 2 a 6 anos textura do alimento normal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206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/>
                        <a:t>O alimento deve ser oferecido para a criança em pratos com colheres apropriadas para a idade, a água e outros líquidos recomenda-se o uso de copinhos.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62066"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pt-BR" sz="800" u="none" strike="noStrike" dirty="0" smtClean="0"/>
                        <a:t>Os </a:t>
                      </a:r>
                      <a:r>
                        <a:rPr lang="pt-BR" sz="800" u="none" strike="noStrike" dirty="0"/>
                        <a:t>alimentos devem ser oferecidos separadamente, para que a </a:t>
                      </a:r>
                      <a:r>
                        <a:rPr lang="pt-BR" sz="800" u="none" strike="noStrike" dirty="0" smtClean="0"/>
                        <a:t>criança </a:t>
                      </a:r>
                      <a:r>
                        <a:rPr lang="pt-BR" sz="800" u="none" strike="noStrike" dirty="0"/>
                        <a:t>aprenda a identificar cores e sabores, colocar as porções de cada alimento no prato sem </a:t>
                      </a:r>
                      <a:r>
                        <a:rPr lang="pt-BR" sz="800" u="none" strike="noStrike" dirty="0" smtClean="0"/>
                        <a:t>misturá-las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072198" y="4143380"/>
          <a:ext cx="2928958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</a:tblGrid>
              <a:tr h="455834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61586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5214942" y="6522720"/>
          <a:ext cx="3929058" cy="2279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2905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500570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337" t="42329" r="39506" b="12835"/>
          <a:stretch/>
        </p:blipFill>
        <p:spPr bwMode="auto">
          <a:xfrm>
            <a:off x="5107785" y="6091587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510" t="26793" r="28991" b="45660"/>
          <a:stretch/>
        </p:blipFill>
        <p:spPr bwMode="auto">
          <a:xfrm>
            <a:off x="6640946" y="6091587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176" t="41647" r="7706" b="42588"/>
          <a:stretch/>
        </p:blipFill>
        <p:spPr bwMode="auto">
          <a:xfrm>
            <a:off x="8028384" y="6091587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4572008"/>
            <a:ext cx="296383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1632</Words>
  <Application>Microsoft Office PowerPoint</Application>
  <PresentationFormat>Apresentação na tela (4:3)</PresentationFormat>
  <Paragraphs>323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SECRETARIA MUNICIPAL DE EDUCAÇÃO DE PINHÃO - SETOR DE ALIMENTAÇÃO ESCOLAR PROGRAMA NACIONAL DE ALIMENTAÇÃO ESCOLAR – PNAE CARDÁPIO VERÃO - CMEI  MODALIDADE DE ENSINO - Educação Infantil / FAIXA ETÁRIA 6 a 11 MESES</vt:lpstr>
      <vt:lpstr>SECRETARIA MUNICIPAL DE EDUCAÇÃO DE PINHÃO - SETOR DE ALIMENTAÇÃO ESCOLAR PROGRAMA NACIONAL DE ALIMENTAÇÃO ESCOLAR – PNAE CARDÁPIO VERÃO - CMEI  MODALIDADE DE ENSINO - Educação Infantil / FAIXA ETÁRIA 6 a 11 MESES</vt:lpstr>
      <vt:lpstr>SECRETARIA MUNICIPAL DE EDUCAÇÃO DE PINHÃO - SETOR DE ALIMENTAÇÃO ESCOLAR PROGRAMA NACIONAL DE ALIMENTAÇÃO ESCOLAR – PNAE CARDÁPIO VERÃO - CMEI  MODALIDADE DE ENSINO - Educação Infantil / FAIXA ETÁRIA 6 a 11 MESES</vt:lpstr>
      <vt:lpstr>SECRETARIA MUNICIPAL DE EDUCAÇÃO DE PINHÃO - SETOR DE ALIMENTAÇÃO ESCOLAR PROGRAMA NACIONAL DE ALIMENTAÇÃO ESCOLAR – PNAE CARDÁPIO VERÃO - CMEI  MODALIDADE DE ENSINO - Educação Infantil / FAIXA ETÁRIA 6 a 11 MESES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DE EDUCAÇÃO DE PINHÃO - SETOR DE ALIMENTAÇÃO ESCOLAR PROGRAMA NACIONAL DE ALIMENTAÇÃO ESCOLAR – PNAE CARDÁPIO VERÃO - CMEI  MODALIDADE DE ENSINO - Educação Infantil / FAIXA ETÁRIA 7 meses a 3 anos</dc:title>
  <dc:creator>OEM</dc:creator>
  <cp:lastModifiedBy>OEM</cp:lastModifiedBy>
  <cp:revision>17</cp:revision>
  <dcterms:created xsi:type="dcterms:W3CDTF">2022-04-01T16:11:53Z</dcterms:created>
  <dcterms:modified xsi:type="dcterms:W3CDTF">2022-11-30T19:06:10Z</dcterms:modified>
</cp:coreProperties>
</file>