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0A15C55-8517-42AA-B614-E9B94910E393}" styleName="Estilo Médio 2 - Ênfase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C4B1156A-380E-4F78-BDF5-A606A8083BF9}" styleName="Estilo Médio 4 - Ênfas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AFD53E-952D-423D-972E-C1D8DF02F299}" type="datetimeFigureOut">
              <a:rPr lang="pt-BR" smtClean="0"/>
              <a:pPr/>
              <a:t>28/02/2023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A14B19-C6FD-4A15-B78A-0A8B60737E8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643446"/>
            <a:ext cx="1643074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</a:t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maiores de 3 anos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785794"/>
          <a:ext cx="8858311" cy="361317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0198"/>
                <a:gridCol w="1452573"/>
                <a:gridCol w="1476385"/>
                <a:gridCol w="1476385"/>
                <a:gridCol w="1476385"/>
                <a:gridCol w="1476385"/>
              </a:tblGrid>
              <a:tr h="585854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HORÁRIOS / REFEIÇÃO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170" marR="194945" indent="-1447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Segunda</a:t>
                      </a:r>
                      <a:r>
                        <a:rPr sz="1200" spc="-55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06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47345" indent="25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90" dirty="0"/>
                        <a:t>T</a:t>
                      </a:r>
                      <a:r>
                        <a:rPr sz="1200" dirty="0"/>
                        <a:t>erça</a:t>
                      </a:r>
                      <a:r>
                        <a:rPr sz="1200" spc="-40" dirty="0"/>
                        <a:t> </a:t>
                      </a:r>
                      <a:r>
                        <a:rPr sz="1200"/>
                        <a:t>feira  </a:t>
                      </a:r>
                      <a:r>
                        <a:rPr lang="pt-BR" sz="1200" dirty="0" smtClean="0"/>
                        <a:t>07</a:t>
                      </a:r>
                      <a:r>
                        <a:rPr sz="1200" smtClean="0"/>
                        <a:t>/</a:t>
                      </a:r>
                      <a:r>
                        <a:rPr sz="1200" spc="5" smtClean="0"/>
                        <a:t>0</a:t>
                      </a:r>
                      <a:r>
                        <a:rPr lang="pt-BR" sz="1200" spc="5" dirty="0" smtClean="0"/>
                        <a:t>3</a:t>
                      </a:r>
                      <a:r>
                        <a:rPr sz="1200" smtClean="0"/>
                        <a:t>/</a:t>
                      </a:r>
                      <a:r>
                        <a:rPr sz="1200" spc="-5" smtClean="0"/>
                        <a:t>2</a:t>
                      </a:r>
                      <a:r>
                        <a:rPr sz="1200" spc="-10" smtClean="0"/>
                        <a:t>0</a:t>
                      </a:r>
                      <a:r>
                        <a:rPr sz="1200" smtClean="0"/>
                        <a:t>2</a:t>
                      </a:r>
                      <a:r>
                        <a:rPr lang="pt-BR" sz="1200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02260" indent="-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Quarta</a:t>
                      </a:r>
                      <a:r>
                        <a:rPr sz="1200" spc="-65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08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05435" indent="-431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Quinta</a:t>
                      </a:r>
                      <a:r>
                        <a:rPr sz="1200" spc="-40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09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/>
                        <a:t>Sexta</a:t>
                      </a:r>
                      <a:r>
                        <a:rPr sz="1200" spc="-80"/>
                        <a:t> </a:t>
                      </a:r>
                      <a:r>
                        <a:rPr sz="1200" spc="-5" smtClean="0"/>
                        <a:t>feir</a:t>
                      </a:r>
                      <a:r>
                        <a:rPr lang="pt-BR" sz="1200" spc="-5" dirty="0" smtClean="0"/>
                        <a:t>a</a:t>
                      </a:r>
                      <a:r>
                        <a:rPr lang="pt-BR" sz="1200" spc="-5" baseline="0" dirty="0" smtClean="0"/>
                        <a:t> 10/</a:t>
                      </a:r>
                      <a:r>
                        <a:rPr sz="1200" spc="5" smtClean="0"/>
                        <a:t>0</a:t>
                      </a:r>
                      <a:r>
                        <a:rPr lang="pt-BR" sz="1200" spc="5" dirty="0" smtClean="0"/>
                        <a:t>3</a:t>
                      </a:r>
                      <a:r>
                        <a:rPr sz="1200" smtClean="0"/>
                        <a:t>/</a:t>
                      </a:r>
                      <a:r>
                        <a:rPr sz="1200" spc="-5" smtClean="0"/>
                        <a:t>2</a:t>
                      </a:r>
                      <a:r>
                        <a:rPr sz="1200" spc="-10" smtClean="0"/>
                        <a:t>0</a:t>
                      </a:r>
                      <a:r>
                        <a:rPr sz="1200" smtClean="0"/>
                        <a:t>2</a:t>
                      </a:r>
                      <a:r>
                        <a:rPr lang="pt-BR" sz="1200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</a:tr>
              <a:tr h="89996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u="none" strike="noStrik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dirty="0" smtClean="0"/>
                        <a:t>DESJEJUM</a:t>
                      </a:r>
                      <a:r>
                        <a:rPr lang="pt-BR" sz="1000" b="1" u="none" strike="noStrike" baseline="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baseline="0" dirty="0" smtClean="0"/>
                        <a:t>8:30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Omelete simples com tomate</a:t>
                      </a: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Chá de camomila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com açúcar</a:t>
                      </a: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Pão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integral com nata</a:t>
                      </a:r>
                    </a:p>
                    <a:p>
                      <a:pPr marL="0" marR="0" indent="0" algn="ctr" defTabSz="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Banana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0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0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Chocolate quente (cacau)</a:t>
                      </a:r>
                      <a:endParaRPr lang="pt-BR" sz="900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0"/>
                      <a:r>
                        <a:rPr lang="pt-BR" sz="900" baseline="0" dirty="0" smtClean="0">
                          <a:latin typeface="Arial" pitchFamily="34" charset="0"/>
                          <a:cs typeface="Arial" pitchFamily="34" charset="0"/>
                        </a:rPr>
                        <a:t>Pão de vegetais com queijo</a:t>
                      </a:r>
                    </a:p>
                    <a:p>
                      <a:pPr algn="ctr" defTabSz="0"/>
                      <a:r>
                        <a:rPr lang="pt-BR" sz="900" baseline="0" dirty="0" smtClean="0">
                          <a:latin typeface="Arial" pitchFamily="34" charset="0"/>
                          <a:cs typeface="Arial" pitchFamily="34" charset="0"/>
                        </a:rPr>
                        <a:t> caqui  </a:t>
                      </a:r>
                      <a:endParaRPr lang="pt-BR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0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0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 defTabSz="0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Pão com nata</a:t>
                      </a:r>
                    </a:p>
                    <a:p>
                      <a:pPr algn="ctr" defTabSz="0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Laranja</a:t>
                      </a:r>
                      <a:endParaRPr lang="pt-BR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defTabSz="0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defTabSz="0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Cereal matinal</a:t>
                      </a:r>
                      <a:r>
                        <a:rPr lang="pt-BR" sz="900" baseline="0" dirty="0" smtClean="0">
                          <a:latin typeface="Arial" pitchFamily="34" charset="0"/>
                          <a:cs typeface="Arial" pitchFamily="34" charset="0"/>
                        </a:rPr>
                        <a:t> com leite </a:t>
                      </a:r>
                    </a:p>
                    <a:p>
                      <a:pPr algn="ctr" defTabSz="0"/>
                      <a:r>
                        <a:rPr lang="pt-BR" sz="900" baseline="0" dirty="0" smtClean="0">
                          <a:latin typeface="Arial" pitchFamily="34" charset="0"/>
                          <a:cs typeface="Arial" pitchFamily="34" charset="0"/>
                        </a:rPr>
                        <a:t>Maçã</a:t>
                      </a:r>
                      <a:endParaRPr lang="pt-BR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270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ALMOÇO</a:t>
                      </a:r>
                      <a:r>
                        <a:rPr lang="pt-BR" sz="1100" b="1" u="none" strike="noStrike" dirty="0"/>
                        <a:t> </a:t>
                      </a:r>
                      <a:endParaRPr lang="pt-BR" sz="1100" b="1" u="none" strike="noStrike" dirty="0" smtClean="0"/>
                    </a:p>
                    <a:p>
                      <a:pPr algn="ctr" fontAlgn="ctr"/>
                      <a:r>
                        <a:rPr lang="pt-BR" sz="1100" b="1" u="none" strike="noStrike" dirty="0" smtClean="0"/>
                        <a:t>11:00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Beterraba cozida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moída refogada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com Espinafre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Couve manteiga refogada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de Panela com cenoura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Peixe empanado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e assado</a:t>
                      </a:r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Brócolis refogado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Frango à Jardineira (frango e legumes)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Repolho bicolor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Lentilha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Frango assado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Legumes refogados (batata, cenoura e chuchu)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2570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LANCHE DA TARDE 14:00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Vitamina de banana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Biscoito de polvilho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Melão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err="1" smtClean="0">
                          <a:latin typeface="Arial" pitchFamily="34" charset="0"/>
                          <a:cs typeface="Arial" pitchFamily="34" charset="0"/>
                        </a:rPr>
                        <a:t>Ponkan</a:t>
                      </a: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Manga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</a:p>
                    <a:p>
                      <a:pPr algn="ctr" fontAlgn="ctr"/>
                      <a:r>
                        <a:rPr lang="pt-BR" sz="900" b="0" i="0" u="none" strike="noStrike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iogurte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827088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JANTAR 16:00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Macarrão a bolonhesa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Ovo mexido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Tomate 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preto</a:t>
                      </a:r>
                    </a:p>
                    <a:p>
                      <a:pPr algn="ctr" fontAlgn="ctr"/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Risoto à primavera </a:t>
                      </a:r>
                      <a:r>
                        <a:rPr lang="pt-BR" sz="900" u="none" strike="noStrike" dirty="0" smtClean="0">
                          <a:latin typeface="+mn-lt"/>
                        </a:rPr>
                        <a:t>(arroz </a:t>
                      </a:r>
                      <a:r>
                        <a:rPr lang="pt-BR" sz="900" u="none" strike="noStrike" dirty="0" err="1" smtClean="0">
                          <a:latin typeface="+mn-lt"/>
                        </a:rPr>
                        <a:t>parboilizado</a:t>
                      </a:r>
                      <a:r>
                        <a:rPr lang="pt-BR" sz="900" u="none" strike="noStrike" dirty="0" smtClean="0">
                          <a:latin typeface="+mn-lt"/>
                        </a:rPr>
                        <a:t>, brócolis, cenoura, couve flor, peito de frango)</a:t>
                      </a:r>
                      <a:endParaRPr lang="pt-BR" sz="900" u="none" strike="noStrik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900" b="0" i="0" u="none" strike="noStrike" baseline="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Alface crespa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Suco de uva integral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Torta de sardinha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Sopa cabocla (fubá,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carne, couve, abóbora)</a:t>
                      </a:r>
                      <a:endParaRPr lang="pt-BR" sz="900" b="0" i="1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5572132" y="4500570"/>
          <a:ext cx="3357586" cy="21431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57586"/>
              </a:tblGrid>
              <a:tr h="471553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671587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643042" y="6000768"/>
          <a:ext cx="4000528" cy="22796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000528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21" name="Imagem 20" descr="C:\Users\Usuario\Downloads\WhatsApp Image 2021-11-26 at 10.48.18.jpeg"/>
          <p:cNvPicPr/>
          <p:nvPr/>
        </p:nvPicPr>
        <p:blipFill rotWithShape="1">
          <a:blip r:embed="rId3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10" t="26793" r="28991" b="45660"/>
          <a:stretch/>
        </p:blipFill>
        <p:spPr bwMode="auto">
          <a:xfrm>
            <a:off x="3286116" y="5572140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3" name="Imagem 22" descr="C:\Users\Usuario\Downloads\WhatsApp Image 2021-11-26 at 10.34.57.jpeg"/>
          <p:cNvPicPr/>
          <p:nvPr/>
        </p:nvPicPr>
        <p:blipFill rotWithShape="1">
          <a:blip r:embed="rId4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76" t="41647" r="7706" b="42588"/>
          <a:stretch/>
        </p:blipFill>
        <p:spPr bwMode="auto">
          <a:xfrm>
            <a:off x="4929190" y="5643578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5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t="42329" r="39506" b="12835"/>
          <a:stretch/>
        </p:blipFill>
        <p:spPr bwMode="auto">
          <a:xfrm>
            <a:off x="2214546" y="5572140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8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572132" y="4929198"/>
            <a:ext cx="3357586" cy="17494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4572008"/>
            <a:ext cx="1785950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</a:t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maiores de 3 anos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3450846"/>
              </p:ext>
            </p:extLst>
          </p:nvPr>
        </p:nvGraphicFramePr>
        <p:xfrm>
          <a:off x="142844" y="785794"/>
          <a:ext cx="8858311" cy="32766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0198"/>
                <a:gridCol w="1452573"/>
                <a:gridCol w="1476385"/>
                <a:gridCol w="1428760"/>
                <a:gridCol w="1524010"/>
                <a:gridCol w="1476385"/>
              </a:tblGrid>
              <a:tr h="518160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HORÁRIOS / REFEIÇÃO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4170" marR="194945" indent="-1447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5" dirty="0"/>
                        <a:t>Segunda</a:t>
                      </a:r>
                      <a:r>
                        <a:rPr sz="1100" spc="-55" dirty="0"/>
                        <a:t> </a:t>
                      </a:r>
                      <a:r>
                        <a:rPr sz="1100" spc="-5"/>
                        <a:t>Feira </a:t>
                      </a:r>
                      <a:r>
                        <a:rPr sz="1100" spc="-320"/>
                        <a:t> </a:t>
                      </a:r>
                      <a:r>
                        <a:rPr lang="pt-BR" sz="1100" spc="-5" dirty="0" smtClean="0"/>
                        <a:t>13</a:t>
                      </a:r>
                      <a:r>
                        <a:rPr sz="1100" spc="-5" smtClean="0"/>
                        <a:t>/0</a:t>
                      </a:r>
                      <a:r>
                        <a:rPr lang="pt-BR" sz="1100" spc="-5" dirty="0" smtClean="0"/>
                        <a:t>3</a:t>
                      </a:r>
                      <a:r>
                        <a:rPr sz="1100" spc="-5" smtClean="0"/>
                        <a:t>/202</a:t>
                      </a:r>
                      <a:r>
                        <a:rPr lang="pt-BR" sz="1100" spc="-5" dirty="0" smtClean="0"/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47345" indent="25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90" smtClean="0"/>
                        <a:t>T</a:t>
                      </a:r>
                      <a:r>
                        <a:rPr sz="1100" smtClean="0"/>
                        <a:t>erça</a:t>
                      </a:r>
                      <a:r>
                        <a:rPr lang="pt-BR" sz="1100" dirty="0" smtClean="0"/>
                        <a:t> </a:t>
                      </a:r>
                      <a:r>
                        <a:rPr lang="pt-BR" sz="1100" spc="-40" baseline="0" dirty="0" smtClean="0"/>
                        <a:t> </a:t>
                      </a:r>
                      <a:r>
                        <a:rPr sz="1100" smtClean="0"/>
                        <a:t>feira</a:t>
                      </a:r>
                      <a:r>
                        <a:rPr lang="pt-BR" sz="1100" dirty="0" smtClean="0"/>
                        <a:t> </a:t>
                      </a:r>
                      <a:r>
                        <a:rPr sz="1100" smtClean="0"/>
                        <a:t> </a:t>
                      </a:r>
                      <a:r>
                        <a:rPr lang="pt-BR" sz="1100" dirty="0" smtClean="0"/>
                        <a:t>  </a:t>
                      </a:r>
                      <a:r>
                        <a:rPr sz="1100" smtClean="0"/>
                        <a:t> </a:t>
                      </a:r>
                      <a:r>
                        <a:rPr lang="pt-BR" sz="1100" dirty="0" smtClean="0"/>
                        <a:t>14</a:t>
                      </a:r>
                      <a:r>
                        <a:rPr sz="1100" smtClean="0"/>
                        <a:t>/</a:t>
                      </a:r>
                      <a:r>
                        <a:rPr sz="1100" spc="5" smtClean="0"/>
                        <a:t>0</a:t>
                      </a:r>
                      <a:r>
                        <a:rPr lang="pt-BR" sz="1100" spc="5" dirty="0" smtClean="0"/>
                        <a:t>3</a:t>
                      </a:r>
                      <a:r>
                        <a:rPr sz="1100" smtClean="0"/>
                        <a:t>/</a:t>
                      </a:r>
                      <a:r>
                        <a:rPr sz="1100" spc="-5" smtClean="0"/>
                        <a:t>2</a:t>
                      </a:r>
                      <a:r>
                        <a:rPr sz="1100" spc="-10" smtClean="0"/>
                        <a:t>0</a:t>
                      </a:r>
                      <a:r>
                        <a:rPr lang="pt-BR" sz="1100" spc="-10" dirty="0" smtClean="0"/>
                        <a:t>2</a:t>
                      </a:r>
                      <a:r>
                        <a:rPr lang="pt-BR" sz="1100" dirty="0" smtClean="0"/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02260" indent="-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5" dirty="0"/>
                        <a:t>Quarta</a:t>
                      </a:r>
                      <a:r>
                        <a:rPr sz="1100" spc="-65" dirty="0"/>
                        <a:t> </a:t>
                      </a:r>
                      <a:r>
                        <a:rPr sz="1100" spc="-5"/>
                        <a:t>feira </a:t>
                      </a:r>
                      <a:r>
                        <a:rPr sz="1100" spc="-320"/>
                        <a:t> </a:t>
                      </a:r>
                      <a:r>
                        <a:rPr lang="pt-BR" sz="1100" spc="-5" dirty="0" smtClean="0"/>
                        <a:t>15</a:t>
                      </a:r>
                      <a:r>
                        <a:rPr sz="1100" spc="-5" smtClean="0"/>
                        <a:t>/0</a:t>
                      </a:r>
                      <a:r>
                        <a:rPr lang="pt-BR" sz="1100" spc="-5" dirty="0" smtClean="0"/>
                        <a:t>3</a:t>
                      </a:r>
                      <a:r>
                        <a:rPr sz="1100" spc="-5" smtClean="0"/>
                        <a:t>/202</a:t>
                      </a:r>
                      <a:r>
                        <a:rPr lang="pt-BR" sz="1100" spc="-5" dirty="0" smtClean="0"/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05435" indent="-431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100" spc="-5" dirty="0"/>
                        <a:t>Quinta </a:t>
                      </a:r>
                      <a:r>
                        <a:rPr sz="1100" spc="20" dirty="0"/>
                        <a:t> </a:t>
                      </a:r>
                      <a:r>
                        <a:rPr sz="1100" spc="-5"/>
                        <a:t>feira </a:t>
                      </a:r>
                      <a:r>
                        <a:rPr sz="1100"/>
                        <a:t> </a:t>
                      </a:r>
                      <a:r>
                        <a:rPr lang="pt-BR" sz="1100" spc="-5" dirty="0" smtClean="0"/>
                        <a:t>16</a:t>
                      </a:r>
                      <a:r>
                        <a:rPr sz="1100" spc="-5" smtClean="0"/>
                        <a:t>/0</a:t>
                      </a:r>
                      <a:r>
                        <a:rPr lang="pt-BR" sz="1100" spc="-5" dirty="0" smtClean="0"/>
                        <a:t>3</a:t>
                      </a:r>
                      <a:r>
                        <a:rPr sz="1100" spc="-5" smtClean="0"/>
                        <a:t>/202</a:t>
                      </a:r>
                      <a:r>
                        <a:rPr lang="pt-BR" sz="1100" spc="-5" dirty="0" smtClean="0"/>
                        <a:t>3</a:t>
                      </a:r>
                      <a:endParaRPr sz="110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lang="pt-BR" sz="1050" dirty="0" smtClean="0"/>
                        <a:t>Sexta feira</a:t>
                      </a:r>
                    </a:p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lang="pt-BR" sz="1050" dirty="0" smtClean="0"/>
                        <a:t>17/03/2023</a:t>
                      </a:r>
                      <a:endParaRPr sz="1050" dirty="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</a:tr>
              <a:tr h="70104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u="none" strike="noStrik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dirty="0" smtClean="0"/>
                        <a:t>DESJEJUM</a:t>
                      </a:r>
                      <a:r>
                        <a:rPr lang="pt-BR" sz="1000" b="1" u="none" strike="noStrike" baseline="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baseline="0" dirty="0" smtClean="0"/>
                        <a:t>8:00 A 8:30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Farofa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de ovo com aveia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Chá de erva cidreira com açúcar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Melão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Leite integral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Pão integral com requeijão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Chocolate quente (cacau)</a:t>
                      </a: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Bolo de maçã sem açúcar</a:t>
                      </a: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mamão</a:t>
                      </a:r>
                      <a:endParaRPr lang="pt-BR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Pão de milho com requeijão</a:t>
                      </a:r>
                    </a:p>
                    <a:p>
                      <a:pPr algn="ctr"/>
                      <a:r>
                        <a:rPr lang="pt-BR" sz="900" dirty="0" smtClean="0"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9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9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Cereal </a:t>
                      </a:r>
                      <a:r>
                        <a:rPr lang="pt-BR" sz="9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matinalvom</a:t>
                      </a:r>
                      <a:r>
                        <a:rPr lang="pt-BR" sz="9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900" dirty="0" err="1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acúcar</a:t>
                      </a:r>
                      <a:r>
                        <a:rPr lang="pt-BR" sz="9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 com leite</a:t>
                      </a:r>
                      <a:endParaRPr lang="pt-BR" sz="90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315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ALMOÇO</a:t>
                      </a:r>
                      <a:r>
                        <a:rPr lang="pt-BR" sz="1100" b="1" u="none" strike="noStrike" dirty="0"/>
                        <a:t> </a:t>
                      </a:r>
                      <a:endParaRPr lang="pt-BR" sz="1100" b="1" u="none" strike="noStrike" dirty="0" smtClean="0"/>
                    </a:p>
                    <a:p>
                      <a:pPr algn="ctr" fontAlgn="ctr"/>
                      <a:r>
                        <a:rPr lang="pt-BR" sz="1100" b="1" u="none" strike="noStrike" dirty="0" smtClean="0"/>
                        <a:t>11:00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de porco a espanhola (batata, estrato de tomate)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beterraba</a:t>
                      </a: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com Espinafre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Músculo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Beterraba  cozida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Ervilha partida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Frango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desfiado ao molho de tomate 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Brócolis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Macarrão integral com frango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Chuchu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moída colorida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(cenoura, chuchu)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Couve flor refogada</a:t>
                      </a:r>
                      <a:endParaRPr lang="pt-BR" sz="9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3296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LANCHE DA TARDE 14:00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Suco de uva integral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Pão de queijo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maçã</a:t>
                      </a:r>
                      <a:endParaRPr lang="pt-BR" sz="9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Vitamina 1 (açúcar mascavo, aveia, banana, leite, maçã)</a:t>
                      </a:r>
                      <a:endParaRPr lang="pt-BR" sz="900" b="0" i="0" u="none" strike="noStrike" dirty="0" smtClean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Laranja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endParaRPr lang="pt-BR" sz="9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Caqui </a:t>
                      </a:r>
                      <a:endParaRPr lang="pt-BR" sz="9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096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JANTAR 16:00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Macarrão com sardinha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Farofa de ovo com espinafre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Chá de hortelã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>
                          <a:latin typeface="Arial" pitchFamily="34" charset="0"/>
                          <a:cs typeface="Arial" pitchFamily="34" charset="0"/>
                        </a:rPr>
                        <a:t>Caldo 7 (frango, feijão carioca, batata salsa, couve, aveia, arroz integral)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Risoto de frango</a:t>
                      </a:r>
                    </a:p>
                    <a:p>
                      <a:pPr algn="ctr" fontAlgn="ctr"/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Beterraba</a:t>
                      </a:r>
                      <a:r>
                        <a:rPr lang="pt-BR" sz="9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cozida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u="none" strike="noStrike" dirty="0">
                          <a:latin typeface="Arial" pitchFamily="34" charset="0"/>
                          <a:cs typeface="Arial" pitchFamily="34" charset="0"/>
                        </a:rPr>
                        <a:t>Caldo 6 (carne </a:t>
                      </a:r>
                      <a:r>
                        <a:rPr lang="pt-BR" sz="9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moída, </a:t>
                      </a:r>
                      <a:r>
                        <a:rPr lang="pt-BR" sz="900" u="none" strike="noStrike" dirty="0">
                          <a:latin typeface="Arial" pitchFamily="34" charset="0"/>
                          <a:cs typeface="Arial" pitchFamily="34" charset="0"/>
                        </a:rPr>
                        <a:t>feijão carioca, batata doce, cenoura ,chuchu)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5857884" y="4214818"/>
          <a:ext cx="3143272" cy="23574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143272"/>
              </a:tblGrid>
              <a:tr h="518708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83874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785918" y="5857892"/>
          <a:ext cx="4000528" cy="22796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000528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t="42329" r="39506" b="12835"/>
          <a:stretch/>
        </p:blipFill>
        <p:spPr bwMode="auto">
          <a:xfrm>
            <a:off x="2214546" y="5429264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m 19" descr="C:\Users\Usuario\Downloads\WhatsApp Image 2021-11-26 at 10.48.18.jpeg"/>
          <p:cNvPicPr/>
          <p:nvPr/>
        </p:nvPicPr>
        <p:blipFill rotWithShape="1"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10" t="26793" r="28991" b="45660"/>
          <a:stretch/>
        </p:blipFill>
        <p:spPr bwMode="auto">
          <a:xfrm>
            <a:off x="3571868" y="5429264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m 20" descr="C:\Users\Usuario\Downloads\WhatsApp Image 2021-11-26 at 10.34.57.jpeg"/>
          <p:cNvPicPr/>
          <p:nvPr/>
        </p:nvPicPr>
        <p:blipFill rotWithShape="1">
          <a:blip r:embed="rId5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76" t="41647" r="7706" b="42588"/>
          <a:stretch/>
        </p:blipFill>
        <p:spPr bwMode="auto">
          <a:xfrm>
            <a:off x="4714876" y="5500702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857884" y="4763868"/>
            <a:ext cx="3143272" cy="1808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4500570"/>
            <a:ext cx="1643106" cy="15910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</a:t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maiores de 3 anos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42844" y="785794"/>
          <a:ext cx="8858311" cy="33575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0198"/>
                <a:gridCol w="1452573"/>
                <a:gridCol w="1476385"/>
                <a:gridCol w="1476385"/>
                <a:gridCol w="1476385"/>
                <a:gridCol w="1476385"/>
              </a:tblGrid>
              <a:tr h="597291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HORÁRIOS / REFEIÇÃO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8615" marR="194945" indent="-14986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Segunda</a:t>
                      </a:r>
                      <a:r>
                        <a:rPr sz="1200" spc="-55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10" dirty="0" smtClean="0"/>
                        <a:t>20</a:t>
                      </a:r>
                      <a:r>
                        <a:rPr sz="1200" spc="-10" smtClean="0"/>
                        <a:t>/0</a:t>
                      </a:r>
                      <a:r>
                        <a:rPr lang="pt-BR" sz="1200" spc="-10" dirty="0" smtClean="0"/>
                        <a:t>3</a:t>
                      </a:r>
                      <a:r>
                        <a:rPr sz="1200" spc="-10" smtClean="0"/>
                        <a:t>/202</a:t>
                      </a:r>
                      <a:r>
                        <a:rPr lang="pt-BR" sz="1200" spc="-10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47345" indent="254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90" dirty="0"/>
                        <a:t>T</a:t>
                      </a:r>
                      <a:r>
                        <a:rPr sz="1200" dirty="0"/>
                        <a:t>erça</a:t>
                      </a:r>
                      <a:r>
                        <a:rPr sz="1200" spc="-40" dirty="0"/>
                        <a:t> </a:t>
                      </a:r>
                      <a:r>
                        <a:rPr sz="1200"/>
                        <a:t>feira  </a:t>
                      </a:r>
                      <a:r>
                        <a:rPr lang="pt-BR" sz="1200" dirty="0" smtClean="0"/>
                        <a:t>21</a:t>
                      </a:r>
                      <a:r>
                        <a:rPr sz="1200" smtClean="0"/>
                        <a:t>/</a:t>
                      </a:r>
                      <a:r>
                        <a:rPr sz="1200" spc="5" smtClean="0"/>
                        <a:t>0</a:t>
                      </a:r>
                      <a:r>
                        <a:rPr lang="pt-BR" sz="1200" spc="5" dirty="0" smtClean="0"/>
                        <a:t>3</a:t>
                      </a:r>
                      <a:r>
                        <a:rPr sz="1200" smtClean="0"/>
                        <a:t>/</a:t>
                      </a:r>
                      <a:r>
                        <a:rPr sz="1200" spc="-5" smtClean="0"/>
                        <a:t>2</a:t>
                      </a:r>
                      <a:r>
                        <a:rPr sz="1200" spc="-10" smtClean="0"/>
                        <a:t>0</a:t>
                      </a:r>
                      <a:r>
                        <a:rPr sz="1200" smtClean="0"/>
                        <a:t>2</a:t>
                      </a:r>
                      <a:r>
                        <a:rPr lang="pt-BR" sz="1200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6870" marR="302260" indent="-4572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Quarta</a:t>
                      </a:r>
                      <a:r>
                        <a:rPr sz="1200" spc="-65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22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05435" indent="-431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sz="1200" spc="-5" dirty="0"/>
                        <a:t>Quinta</a:t>
                      </a:r>
                      <a:r>
                        <a:rPr sz="1200" spc="-40" dirty="0"/>
                        <a:t> </a:t>
                      </a:r>
                      <a:r>
                        <a:rPr sz="1200" spc="-5"/>
                        <a:t>feira </a:t>
                      </a:r>
                      <a:r>
                        <a:rPr sz="1200" spc="-320"/>
                        <a:t> </a:t>
                      </a:r>
                      <a:r>
                        <a:rPr lang="pt-BR" sz="1200" spc="-5" dirty="0" smtClean="0"/>
                        <a:t>23</a:t>
                      </a:r>
                      <a:r>
                        <a:rPr sz="1200" spc="-5" smtClean="0"/>
                        <a:t>/0</a:t>
                      </a:r>
                      <a:r>
                        <a:rPr lang="pt-BR" sz="1200" spc="-5" dirty="0" smtClean="0"/>
                        <a:t>3</a:t>
                      </a:r>
                      <a:r>
                        <a:rPr sz="1200" spc="-5" smtClean="0"/>
                        <a:t>/202</a:t>
                      </a:r>
                      <a:r>
                        <a:rPr lang="pt-BR" sz="1200" spc="-5" dirty="0" smtClean="0"/>
                        <a:t>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  <a:tc>
                  <a:txBody>
                    <a:bodyPr/>
                    <a:lstStyle/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sz="1200" spc="-5"/>
                        <a:t>Sexta</a:t>
                      </a:r>
                      <a:r>
                        <a:rPr sz="1200" spc="-80"/>
                        <a:t> </a:t>
                      </a:r>
                      <a:r>
                        <a:rPr sz="1200" spc="-5" smtClean="0"/>
                        <a:t>fei</a:t>
                      </a:r>
                      <a:r>
                        <a:rPr lang="pt-BR" sz="1200" spc="-5" dirty="0" err="1" smtClean="0"/>
                        <a:t>ra</a:t>
                      </a:r>
                      <a:endParaRPr lang="pt-BR" sz="1200" spc="-5" dirty="0" smtClean="0"/>
                    </a:p>
                    <a:p>
                      <a:pPr marL="357505" marR="344805" indent="-3175"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pt-BR" sz="1200" spc="-5" dirty="0" smtClean="0"/>
                        <a:t>24/03/2023</a:t>
                      </a:r>
                      <a:endParaRPr sz="1200">
                        <a:solidFill>
                          <a:schemeClr val="tx1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68580" marB="0"/>
                </a:tc>
              </a:tr>
              <a:tr h="808099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u="none" strike="noStrik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dirty="0" smtClean="0"/>
                        <a:t>DESJEJUM</a:t>
                      </a:r>
                      <a:r>
                        <a:rPr lang="pt-BR" sz="1000" b="1" u="none" strike="noStrike" baseline="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baseline="0" dirty="0" smtClean="0"/>
                        <a:t>8:00 A 8:30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Ovo mexido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Chá de hortelã com açúcar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Mamão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8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Pão</a:t>
                      </a:r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de vegetais com manteiga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Pão integral com queijo</a:t>
                      </a:r>
                    </a:p>
                    <a:p>
                      <a:pPr algn="ctr"/>
                      <a:r>
                        <a:rPr lang="pt-BR" sz="800" b="0" dirty="0" smtClean="0">
                          <a:latin typeface="Arial" pitchFamily="34" charset="0"/>
                          <a:cs typeface="Arial" pitchFamily="34" charset="0"/>
                        </a:rPr>
                        <a:t>Pêra </a:t>
                      </a:r>
                      <a:endParaRPr lang="pt-BR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/>
                      <a:r>
                        <a:rPr lang="pt-BR" sz="800" dirty="0" smtClean="0">
                          <a:latin typeface="Arial" pitchFamily="34" charset="0"/>
                          <a:cs typeface="Arial" pitchFamily="34" charset="0"/>
                        </a:rPr>
                        <a:t>Pão</a:t>
                      </a:r>
                      <a:r>
                        <a:rPr lang="pt-BR" sz="800" baseline="0" dirty="0" smtClean="0">
                          <a:latin typeface="Arial" pitchFamily="34" charset="0"/>
                          <a:cs typeface="Arial" pitchFamily="34" charset="0"/>
                        </a:rPr>
                        <a:t> branco com manteiga</a:t>
                      </a:r>
                    </a:p>
                    <a:p>
                      <a:pPr algn="ctr"/>
                      <a:r>
                        <a:rPr lang="pt-BR" sz="800" b="0" baseline="0" dirty="0" smtClean="0"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  <a:endParaRPr lang="pt-BR" sz="8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80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800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Leite com farinha de milho</a:t>
                      </a:r>
                      <a:endParaRPr lang="pt-BR" sz="800" b="0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4323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LANCHE DA MANHÃ </a:t>
                      </a:r>
                      <a:r>
                        <a:rPr lang="pt-BR" sz="1000" b="1" u="none" strike="noStrike" dirty="0" smtClean="0"/>
                        <a:t>9:00 a 9:30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de panela com cenoura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repolho</a:t>
                      </a:r>
                    </a:p>
                    <a:p>
                      <a:pPr algn="ctr" fontAlgn="ctr"/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endParaRPr lang="pt-BR" sz="8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  <a:endParaRPr lang="pt-BR" sz="800" u="none" strike="noStrike" baseline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Lentilha </a:t>
                      </a:r>
                    </a:p>
                    <a:p>
                      <a:pPr algn="ctr" fontAlgn="ctr"/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Beterraba cozida </a:t>
                      </a:r>
                      <a:endParaRPr lang="pt-BR" sz="80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</a:t>
                      </a:r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moída refogada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b="0" i="0" u="none" strike="noStrike" baseline="0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Purê de batatas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com espinafre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Peito de frango grelhado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Cenoura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com cenoura ralada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moída com mandioca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Brócolis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Músculo com legumes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Couve</a:t>
                      </a:r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flor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406267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ALMOÇO</a:t>
                      </a:r>
                      <a:r>
                        <a:rPr lang="pt-BR" sz="1100" b="1" u="none" strike="noStrike" dirty="0"/>
                        <a:t> </a:t>
                      </a:r>
                      <a:endParaRPr lang="pt-BR" sz="1100" b="1" u="none" strike="noStrike" dirty="0" smtClean="0"/>
                    </a:p>
                    <a:p>
                      <a:pPr algn="ctr" fontAlgn="ctr"/>
                      <a:r>
                        <a:rPr lang="pt-BR" sz="1100" b="1" u="none" strike="noStrike" dirty="0" smtClean="0"/>
                        <a:t>11:00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Suco de maçã</a:t>
                      </a:r>
                    </a:p>
                    <a:p>
                      <a:pPr algn="ctr" fontAlgn="ctr"/>
                      <a:r>
                        <a:rPr lang="pt-BR" sz="800" u="none" strike="noStrike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r>
                        <a:rPr lang="pt-BR" sz="800" u="none" strike="noStrike" baseline="0" smtClean="0">
                          <a:latin typeface="Arial" pitchFamily="34" charset="0"/>
                          <a:cs typeface="Arial" pitchFamily="34" charset="0"/>
                        </a:rPr>
                        <a:t>o</a:t>
                      </a:r>
                      <a:r>
                        <a:rPr lang="pt-BR" sz="800" u="none" strike="noStrike" smtClean="0">
                          <a:latin typeface="Arial" pitchFamily="34" charset="0"/>
                          <a:cs typeface="Arial" pitchFamily="34" charset="0"/>
                        </a:rPr>
                        <a:t>lo de banana e mação sem açúcar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Mamão  com</a:t>
                      </a:r>
                      <a:r>
                        <a:rPr lang="pt-BR" sz="80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 aveia</a:t>
                      </a:r>
                      <a:endParaRPr lang="pt-BR" sz="8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Melancia 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Pêra 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702695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LANCHE DA TARDE 14:00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Mingau de alho e ovo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Caldo 3 (frango, feijão, cará, brócolis, chuchu)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Abobrinha refogada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Vaca atolada (músculo e mandioca)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de panela com cenoura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Beterraba cozida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Suco de laranja integral</a:t>
                      </a:r>
                    </a:p>
                    <a:p>
                      <a:pPr algn="ctr" fontAlgn="ctr"/>
                      <a:r>
                        <a:rPr lang="pt-BR" sz="800" u="none" strike="noStrike" dirty="0" smtClean="0">
                          <a:latin typeface="Arial" pitchFamily="34" charset="0"/>
                          <a:cs typeface="Arial" pitchFamily="34" charset="0"/>
                        </a:rPr>
                        <a:t>Torta de frango</a:t>
                      </a:r>
                      <a:endParaRPr lang="pt-BR" sz="8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5643570" y="4214818"/>
          <a:ext cx="3357586" cy="250033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357586"/>
              </a:tblGrid>
              <a:tr h="550145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950185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500166" y="5857892"/>
          <a:ext cx="4143404" cy="22796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4143404"/>
              </a:tblGrid>
              <a:tr h="227964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t="42329" r="39506" b="12835"/>
          <a:stretch/>
        </p:blipFill>
        <p:spPr bwMode="auto">
          <a:xfrm>
            <a:off x="2071670" y="5429264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m 19" descr="C:\Users\Usuario\Downloads\WhatsApp Image 2021-11-26 at 10.48.18.jpeg"/>
          <p:cNvPicPr/>
          <p:nvPr/>
        </p:nvPicPr>
        <p:blipFill rotWithShape="1"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10" t="26793" r="28991" b="45660"/>
          <a:stretch/>
        </p:blipFill>
        <p:spPr bwMode="auto">
          <a:xfrm>
            <a:off x="3286116" y="5429264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m 20" descr="C:\Users\Usuario\Downloads\WhatsApp Image 2021-11-26 at 10.34.57.jpeg"/>
          <p:cNvPicPr/>
          <p:nvPr/>
        </p:nvPicPr>
        <p:blipFill rotWithShape="1">
          <a:blip r:embed="rId5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76" t="41647" r="7706" b="42588"/>
          <a:stretch/>
        </p:blipFill>
        <p:spPr bwMode="auto">
          <a:xfrm>
            <a:off x="4643438" y="5500702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643570" y="4714884"/>
            <a:ext cx="3319466" cy="1968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4357694"/>
            <a:ext cx="1857388" cy="17819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42844" y="214291"/>
            <a:ext cx="8858312" cy="500065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pt-BR" sz="1000" dirty="0" smtClean="0"/>
              <a:t>SECRETARIA MUNICIPAL DE EDUCAÇÃO DE PINHÃO - SETOR DE ALIMENTAÇÃO ESCOLAR PROGRAMA NACIONAL DE ALIMENTAÇÃO ESCOLAR – PNAE</a:t>
            </a:r>
            <a:br>
              <a:rPr lang="pt-BR" sz="1000" dirty="0" smtClean="0"/>
            </a:br>
            <a:r>
              <a:rPr lang="pt-BR" sz="1000" dirty="0" smtClean="0"/>
              <a:t>CARDÁPIO VERÃO - CMEI </a:t>
            </a:r>
            <a:br>
              <a:rPr lang="pt-BR" sz="1000" dirty="0" smtClean="0"/>
            </a:br>
            <a:r>
              <a:rPr lang="pt-BR" sz="1000" dirty="0" smtClean="0"/>
              <a:t>MODALIDADE DE ENSINO - Educação Infantil / FAIXA ETÁRIA maiores de 3 anos</a:t>
            </a:r>
            <a:endParaRPr lang="pt-BR" sz="1000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6352603"/>
              </p:ext>
            </p:extLst>
          </p:nvPr>
        </p:nvGraphicFramePr>
        <p:xfrm>
          <a:off x="142844" y="785794"/>
          <a:ext cx="8858311" cy="32861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500198"/>
                <a:gridCol w="1452573"/>
                <a:gridCol w="1476385"/>
                <a:gridCol w="1476385"/>
                <a:gridCol w="1476385"/>
                <a:gridCol w="1476385"/>
              </a:tblGrid>
              <a:tr h="584582">
                <a:tc>
                  <a:txBody>
                    <a:bodyPr/>
                    <a:lstStyle/>
                    <a:p>
                      <a:r>
                        <a:rPr lang="pt-BR" sz="1400" dirty="0" smtClean="0"/>
                        <a:t>HORÁRIOS / REFEIÇÃO</a:t>
                      </a:r>
                      <a:endParaRPr lang="pt-BR" sz="14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Segunda Feira 27/03/2023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Terça</a:t>
                      </a:r>
                      <a:r>
                        <a:rPr lang="pt-BR" sz="1200" u="none" strike="noStrike" baseline="0" dirty="0" smtClean="0"/>
                        <a:t> </a:t>
                      </a:r>
                      <a:r>
                        <a:rPr lang="pt-BR" sz="1200" u="none" strike="noStrike" dirty="0" smtClean="0"/>
                        <a:t>feira   28/03/2023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Quarta</a:t>
                      </a:r>
                      <a:r>
                        <a:rPr lang="pt-BR" sz="1200" u="none" strike="noStrike" baseline="0" dirty="0" smtClean="0"/>
                        <a:t> </a:t>
                      </a:r>
                      <a:r>
                        <a:rPr lang="pt-BR" sz="1200" u="none" strike="noStrike" dirty="0" smtClean="0"/>
                        <a:t>feira 29/03/2023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Quinta</a:t>
                      </a:r>
                      <a:r>
                        <a:rPr lang="pt-BR" sz="1200" u="none" strike="noStrike" baseline="0" dirty="0" smtClean="0"/>
                        <a:t> </a:t>
                      </a:r>
                      <a:r>
                        <a:rPr lang="pt-BR" sz="1200" u="none" strike="noStrike" dirty="0" smtClean="0"/>
                        <a:t>feira 30/03/2023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 smtClean="0"/>
                        <a:t>Sexta</a:t>
                      </a:r>
                      <a:r>
                        <a:rPr lang="pt-BR" sz="1200" u="none" strike="noStrike" baseline="0" dirty="0" smtClean="0"/>
                        <a:t> </a:t>
                      </a:r>
                      <a:r>
                        <a:rPr lang="pt-BR" sz="1200" u="none" strike="noStrike" smtClean="0"/>
                        <a:t>feira  31/03/2023</a:t>
                      </a:r>
                      <a:endParaRPr lang="pt-BR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</a:tr>
              <a:tr h="79090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000" b="1" u="none" strike="noStrike" dirty="0" smtClean="0"/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dirty="0" smtClean="0"/>
                        <a:t>DESJEJUM</a:t>
                      </a:r>
                      <a:r>
                        <a:rPr lang="pt-BR" sz="1000" b="1" u="none" strike="noStrike" baseline="0" dirty="0" smtClean="0"/>
                        <a:t> 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000" b="1" u="none" strike="noStrike" baseline="0" dirty="0" smtClean="0"/>
                        <a:t>8:30</a:t>
                      </a:r>
                      <a:endParaRPr lang="pt-BR" sz="1000" b="1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Ovo cozido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Chá de erva doce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900" b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Pão de vegetais com manteiga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dirty="0" smtClean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Pêra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900" b="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/>
                      <a:r>
                        <a:rPr lang="pt-BR" sz="900" b="0" dirty="0" smtClean="0">
                          <a:latin typeface="Arial" pitchFamily="34" charset="0"/>
                          <a:cs typeface="Arial" pitchFamily="34" charset="0"/>
                        </a:rPr>
                        <a:t>Bolacha</a:t>
                      </a:r>
                      <a:r>
                        <a:rPr lang="pt-BR" sz="900" b="0" baseline="0" dirty="0" smtClean="0">
                          <a:latin typeface="Arial" pitchFamily="34" charset="0"/>
                          <a:cs typeface="Arial" pitchFamily="34" charset="0"/>
                        </a:rPr>
                        <a:t> de aveia</a:t>
                      </a:r>
                    </a:p>
                    <a:p>
                      <a:pPr algn="ctr"/>
                      <a:r>
                        <a:rPr lang="pt-BR" sz="900" b="0" baseline="0" dirty="0" smtClean="0">
                          <a:latin typeface="Arial" pitchFamily="34" charset="0"/>
                          <a:cs typeface="Arial" pitchFamily="34" charset="0"/>
                        </a:rPr>
                        <a:t>Caqui</a:t>
                      </a:r>
                      <a:endParaRPr lang="pt-BR" sz="9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900" b="0" dirty="0" smtClean="0">
                          <a:latin typeface="Arial" pitchFamily="34" charset="0"/>
                          <a:cs typeface="Arial" pitchFamily="34" charset="0"/>
                        </a:rPr>
                        <a:t>Leite integral</a:t>
                      </a:r>
                    </a:p>
                    <a:p>
                      <a:pPr algn="ctr"/>
                      <a:r>
                        <a:rPr lang="pt-BR" sz="900" b="0" dirty="0" smtClean="0">
                          <a:latin typeface="Arial" pitchFamily="34" charset="0"/>
                          <a:cs typeface="Arial" pitchFamily="34" charset="0"/>
                        </a:rPr>
                        <a:t>Pão de milho com manteiga</a:t>
                      </a:r>
                    </a:p>
                    <a:p>
                      <a:pPr algn="ctr"/>
                      <a:r>
                        <a:rPr lang="pt-BR" sz="900" b="0" dirty="0" smtClean="0">
                          <a:latin typeface="Arial" pitchFamily="34" charset="0"/>
                          <a:cs typeface="Arial" pitchFamily="34" charset="0"/>
                        </a:rPr>
                        <a:t>Maçã</a:t>
                      </a:r>
                      <a:endParaRPr lang="pt-BR" sz="9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pt-BR" sz="9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/>
                      <a:r>
                        <a:rPr lang="pt-BR" sz="900" b="0" dirty="0" smtClean="0">
                          <a:latin typeface="Arial" pitchFamily="34" charset="0"/>
                          <a:cs typeface="Arial" pitchFamily="34" charset="0"/>
                        </a:rPr>
                        <a:t>Vitamina de Mamão</a:t>
                      </a:r>
                      <a:endParaRPr lang="pt-BR" sz="9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2529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ALMOÇO</a:t>
                      </a:r>
                      <a:r>
                        <a:rPr lang="pt-BR" sz="1100" b="1" u="none" strike="noStrike" dirty="0"/>
                        <a:t> </a:t>
                      </a:r>
                      <a:endParaRPr lang="pt-BR" sz="1100" b="1" u="none" strike="noStrike" dirty="0" smtClean="0"/>
                    </a:p>
                    <a:p>
                      <a:pPr algn="ctr" fontAlgn="ctr"/>
                      <a:r>
                        <a:rPr lang="pt-BR" sz="1100" b="1" u="none" strike="noStrike" dirty="0" smtClean="0"/>
                        <a:t>11:00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Ervilha partida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moída</a:t>
                      </a:r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colorida (cenoura, chuchu)</a:t>
                      </a:r>
                      <a:endParaRPr lang="pt-BR" sz="900" b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ctr" fontAlgn="ctr"/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 com espinafre</a:t>
                      </a:r>
                    </a:p>
                    <a:p>
                      <a:pPr algn="ctr" fontAlgn="ctr"/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Beterraba cozida </a:t>
                      </a:r>
                      <a:endParaRPr lang="pt-BR" sz="900" b="0" u="none" strike="noStrike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Músculo 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Macarrão integral com frango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Abobrinha refogada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carioca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Couve manteiga refogada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Frango com batata salsa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</a:t>
                      </a:r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preto</a:t>
                      </a:r>
                    </a:p>
                    <a:p>
                      <a:pPr algn="ctr" fontAlgn="ctr"/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Carne moída com to</a:t>
                      </a:r>
                    </a:p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900" b="0" i="0" u="none" strike="noStrike" baseline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Alface americana</a:t>
                      </a:r>
                      <a:endParaRPr lang="pt-BR" sz="900" b="0" i="0" u="none" strike="noStrike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  <a:p>
                      <a:pPr algn="ctr" fontAlgn="ctr"/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mate</a:t>
                      </a:r>
                    </a:p>
                  </a:txBody>
                  <a:tcPr marL="0" marR="0" marT="0" marB="0" anchor="ctr"/>
                </a:tc>
              </a:tr>
              <a:tr h="397623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LANCHE DA TARDE 14:00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Abacate</a:t>
                      </a:r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com leite em pó</a:t>
                      </a:r>
                      <a:endParaRPr lang="pt-BR" sz="9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Banana </a:t>
                      </a:r>
                      <a:endParaRPr lang="pt-BR" sz="9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Vitamina</a:t>
                      </a:r>
                      <a:r>
                        <a:rPr lang="pt-BR" sz="900" b="0" i="0" u="none" strike="noStrike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de mamão maçã e aveia</a:t>
                      </a:r>
                      <a:endParaRPr lang="pt-BR" sz="900" b="0" i="0" u="none" strike="noStrike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Melancia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Iogurte</a:t>
                      </a:r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 de frutas 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Maçã </a:t>
                      </a:r>
                      <a:endParaRPr lang="pt-BR" sz="900" b="0" i="0" u="none" strike="noStrike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  <a:tr h="687744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b="1" u="none" strike="noStrike" dirty="0"/>
                        <a:t>JANTAR 16:00</a:t>
                      </a:r>
                      <a:endParaRPr lang="pt-BR" sz="1000" b="1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>
                          <a:latin typeface="Arial" pitchFamily="34" charset="0"/>
                          <a:cs typeface="Arial" pitchFamily="34" charset="0"/>
                        </a:rPr>
                        <a:t>Caldo 6 (carne </a:t>
                      </a:r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moída, </a:t>
                      </a:r>
                      <a:r>
                        <a:rPr lang="pt-BR" sz="900" b="0" u="none" strike="noStrike" dirty="0">
                          <a:latin typeface="Arial" pitchFamily="34" charset="0"/>
                          <a:cs typeface="Arial" pitchFamily="34" charset="0"/>
                        </a:rPr>
                        <a:t>feijão carioca, batata doce, cenoura ,chuchu)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Polenta 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Carne moída </a:t>
                      </a:r>
                      <a:r>
                        <a:rPr lang="pt-BR" sz="900" b="0" u="none" strike="noStrike" smtClean="0">
                          <a:latin typeface="Arial" pitchFamily="34" charset="0"/>
                          <a:cs typeface="Arial" pitchFamily="34" charset="0"/>
                        </a:rPr>
                        <a:t>com</a:t>
                      </a:r>
                      <a:r>
                        <a:rPr lang="pt-BR" sz="900" b="0" u="none" strike="noStrike" baseline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pt-BR" sz="900" b="0" u="none" strike="noStrike" baseline="0" smtClean="0">
                          <a:latin typeface="Arial" pitchFamily="34" charset="0"/>
                          <a:cs typeface="Arial" pitchFamily="34" charset="0"/>
                        </a:rPr>
                        <a:t>molho </a:t>
                      </a:r>
                      <a:r>
                        <a:rPr lang="pt-BR" sz="900" b="0" u="none" strike="noStrike" baseline="0" dirty="0" smtClean="0">
                          <a:latin typeface="Arial" pitchFamily="34" charset="0"/>
                          <a:cs typeface="Arial" pitchFamily="34" charset="0"/>
                        </a:rPr>
                        <a:t>tomate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900" b="0" u="none" strike="noStrike" dirty="0">
                          <a:latin typeface="Arial" pitchFamily="34" charset="0"/>
                          <a:cs typeface="Arial" pitchFamily="34" charset="0"/>
                        </a:rPr>
                        <a:t>Caldo 9 (frango, feijão preto, mandioca, couve flor,espinafre, vagem)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Risoto de frango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Beterraba cozida</a:t>
                      </a:r>
                    </a:p>
                    <a:p>
                      <a:pPr algn="ctr" fontAlgn="ctr"/>
                      <a:r>
                        <a:rPr lang="pt-BR" sz="900" b="0" i="0" u="none" strike="noStrike" dirty="0" smtClean="0">
                          <a:solidFill>
                            <a:srgbClr val="FF0000"/>
                          </a:solidFill>
                          <a:latin typeface="Arial" pitchFamily="34" charset="0"/>
                          <a:cs typeface="Arial" pitchFamily="34" charset="0"/>
                        </a:rPr>
                        <a:t>Suco de uva integral</a:t>
                      </a:r>
                      <a:endParaRPr lang="pt-BR" sz="900" b="0" i="0" u="none" strike="noStrike" dirty="0">
                        <a:solidFill>
                          <a:srgbClr val="FF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Arroz integral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Feijão preto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Omelete de temperos</a:t>
                      </a:r>
                    </a:p>
                    <a:p>
                      <a:pPr algn="ctr" fontAlgn="ctr"/>
                      <a:r>
                        <a:rPr lang="pt-BR" sz="900" b="0" u="none" strike="noStrike" dirty="0" smtClean="0">
                          <a:latin typeface="Arial" pitchFamily="34" charset="0"/>
                          <a:cs typeface="Arial" pitchFamily="34" charset="0"/>
                        </a:rPr>
                        <a:t>Cenoura </a:t>
                      </a:r>
                      <a:endParaRPr lang="pt-BR" sz="900" b="0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0" marR="0" marT="0" marB="0" anchor="ctr"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5715008" y="4214818"/>
          <a:ext cx="3286148" cy="2357454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286148"/>
              </a:tblGrid>
              <a:tr h="518708">
                <a:tc>
                  <a:txBody>
                    <a:bodyPr/>
                    <a:lstStyle/>
                    <a:p>
                      <a:r>
                        <a:rPr lang="pt-BR" dirty="0" smtClean="0"/>
                        <a:t>Composição nutricional</a:t>
                      </a:r>
                      <a:endParaRPr lang="pt-BR" dirty="0"/>
                    </a:p>
                  </a:txBody>
                  <a:tcPr/>
                </a:tc>
              </a:tr>
              <a:tr h="1838746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ela 10"/>
          <p:cNvGraphicFramePr>
            <a:graphicFrameLocks noGrp="1"/>
          </p:cNvGraphicFramePr>
          <p:nvPr/>
        </p:nvGraphicFramePr>
        <p:xfrm>
          <a:off x="1714480" y="5715016"/>
          <a:ext cx="3929090" cy="28575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3929090"/>
              </a:tblGrid>
              <a:tr h="285752">
                <a:tc>
                  <a:txBody>
                    <a:bodyPr/>
                    <a:lstStyle/>
                    <a:p>
                      <a:pPr algn="ctr"/>
                      <a:r>
                        <a:rPr lang="pt-BR" sz="800" dirty="0" err="1" smtClean="0"/>
                        <a:t>Naiara</a:t>
                      </a:r>
                      <a:r>
                        <a:rPr lang="pt-BR" sz="800" dirty="0" smtClean="0"/>
                        <a:t> T. </a:t>
                      </a:r>
                      <a:r>
                        <a:rPr lang="pt-BR" sz="800" dirty="0" err="1" smtClean="0"/>
                        <a:t>Raitz</a:t>
                      </a:r>
                      <a:r>
                        <a:rPr lang="pt-BR" sz="800" dirty="0" smtClean="0"/>
                        <a:t> CRN8-5976,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err="1" smtClean="0"/>
                        <a:t>Lovaine</a:t>
                      </a:r>
                      <a:r>
                        <a:rPr lang="pt-BR" sz="800" dirty="0" smtClean="0"/>
                        <a:t> C. </a:t>
                      </a:r>
                      <a:r>
                        <a:rPr lang="pt-BR" sz="800" dirty="0" err="1" smtClean="0"/>
                        <a:t>Levinske</a:t>
                      </a:r>
                      <a:r>
                        <a:rPr lang="pt-BR" sz="800" dirty="0" smtClean="0"/>
                        <a:t> CRN8-7261,</a:t>
                      </a:r>
                      <a:r>
                        <a:rPr lang="pt-BR" sz="800" baseline="0" dirty="0" smtClean="0"/>
                        <a:t> </a:t>
                      </a:r>
                      <a:r>
                        <a:rPr lang="pt-BR" sz="800" dirty="0" smtClean="0"/>
                        <a:t>Solange</a:t>
                      </a:r>
                      <a:r>
                        <a:rPr lang="pt-BR" sz="800" baseline="0" dirty="0" smtClean="0"/>
                        <a:t> P. Caldas CRN8-2675</a:t>
                      </a:r>
                      <a:endParaRPr lang="pt-BR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30" name="AutoShape 6" descr="blob:https://web.whatsapp.com/b29608f1-baa2-4d84-8291-726f0ce5da1b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3" name="AutoShape 9" descr="blob:https://web.whatsapp.com/b7098d09-85c5-494e-a722-42f7e564f22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6" name="AutoShape 12" descr="blob:https://web.whatsapp.com/a6754a36-9786-454a-9e32-3385a9a5299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39" name="AutoShape 15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1" name="AutoShape 17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3" name="AutoShape 19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sp>
        <p:nvSpPr>
          <p:cNvPr id="1045" name="AutoShape 21" descr="blob:https://web.whatsapp.com/38db7a67-9074-42e8-abbc-29e36af0641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t-BR"/>
          </a:p>
        </p:txBody>
      </p:sp>
      <p:pic>
        <p:nvPicPr>
          <p:cNvPr id="19" name="Imagem 18" descr="C:\Users\Usuario\Downloads\WhatsApp Image 2021-11-26 at 10.03.53.jpeg"/>
          <p:cNvPicPr/>
          <p:nvPr/>
        </p:nvPicPr>
        <p:blipFill rotWithShape="1">
          <a:blip r:embed="rId3" cstate="print">
            <a:clrChange>
              <a:clrFrom>
                <a:srgbClr val="C9C7C8"/>
              </a:clrFrom>
              <a:clrTo>
                <a:srgbClr val="C9C7C8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t="42329" r="39506" b="12835"/>
          <a:stretch/>
        </p:blipFill>
        <p:spPr bwMode="auto">
          <a:xfrm>
            <a:off x="2285984" y="5286388"/>
            <a:ext cx="782588" cy="68103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0" name="Imagem 19" descr="C:\Users\Usuario\Downloads\WhatsApp Image 2021-11-26 at 10.48.18.jpeg"/>
          <p:cNvPicPr/>
          <p:nvPr/>
        </p:nvPicPr>
        <p:blipFill rotWithShape="1">
          <a:blip r:embed="rId4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510" t="26793" r="28991" b="45660"/>
          <a:stretch/>
        </p:blipFill>
        <p:spPr bwMode="auto">
          <a:xfrm>
            <a:off x="3571868" y="5357826"/>
            <a:ext cx="628650" cy="69532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21" name="Imagem 20" descr="C:\Users\Usuario\Downloads\WhatsApp Image 2021-11-26 at 10.34.57.jpeg"/>
          <p:cNvPicPr/>
          <p:nvPr/>
        </p:nvPicPr>
        <p:blipFill rotWithShape="1">
          <a:blip r:embed="rId5">
            <a:clrChange>
              <a:clrFrom>
                <a:srgbClr val="737E90"/>
              </a:clrFrom>
              <a:clrTo>
                <a:srgbClr val="737E9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176" t="41647" r="7706" b="42588"/>
          <a:stretch/>
        </p:blipFill>
        <p:spPr bwMode="auto">
          <a:xfrm>
            <a:off x="5000628" y="5357826"/>
            <a:ext cx="600075" cy="638175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5715008" y="4617777"/>
            <a:ext cx="3282933" cy="2021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981</Words>
  <Application>Microsoft Office PowerPoint</Application>
  <PresentationFormat>Apresentação na tela (4:3)</PresentationFormat>
  <Paragraphs>292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5" baseType="lpstr">
      <vt:lpstr>Tema do Office</vt:lpstr>
      <vt:lpstr>SECRETARIA MUNICIPAL DE EDUCAÇÃO DE PINHÃO - SETOR DE ALIMENTAÇÃO ESCOLAR PROGRAMA NACIONAL DE ALIMENTAÇÃO ESCOLAR – PNAE CARDÁPIO VERÃO - CMEI  MODALIDADE DE ENSINO - Educação Infantil / FAIXA ETÁRIA maiores de 3 anos</vt:lpstr>
      <vt:lpstr>SECRETARIA MUNICIPAL DE EDUCAÇÃO DE PINHÃO - SETOR DE ALIMENTAÇÃO ESCOLAR PROGRAMA NACIONAL DE ALIMENTAÇÃO ESCOLAR – PNAE CARDÁPIO VERÃO - CMEI  MODALIDADE DE ENSINO - Educação Infantil / FAIXA ETÁRIA maiores de 3 anos</vt:lpstr>
      <vt:lpstr>SECRETARIA MUNICIPAL DE EDUCAÇÃO DE PINHÃO - SETOR DE ALIMENTAÇÃO ESCOLAR PROGRAMA NACIONAL DE ALIMENTAÇÃO ESCOLAR – PNAE CARDÁPIO VERÃO - CMEI  MODALIDADE DE ENSINO - Educação Infantil / FAIXA ETÁRIA maiores de 3 anos</vt:lpstr>
      <vt:lpstr>SECRETARIA MUNICIPAL DE EDUCAÇÃO DE PINHÃO - SETOR DE ALIMENTAÇÃO ESCOLAR PROGRAMA NACIONAL DE ALIMENTAÇÃO ESCOLAR – PNAE CARDÁPIO VERÃO - CMEI  MODALIDADE DE ENSINO - Educação Infantil / FAIXA ETÁRIA maiores de 3 anos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SECRETARIA MUNICIPAL DE EDUCAÇÃO DE PINHÃO - SETOR DE ALIMENTAÇÃO ESCOLAR PROGRAMA NACIONAL DE ALIMENTAÇÃO ESCOLAR – PNAE CARDÁPIO VERÃO - CMEI  MODALIDADE DE ENSINO - Educação Infantil / FAIXA ETÁRIA 7 meses a 3 anos</dc:title>
  <dc:creator>OEM</dc:creator>
  <cp:lastModifiedBy>Usuario</cp:lastModifiedBy>
  <cp:revision>25</cp:revision>
  <dcterms:created xsi:type="dcterms:W3CDTF">2022-04-01T16:11:53Z</dcterms:created>
  <dcterms:modified xsi:type="dcterms:W3CDTF">2023-02-28T16:20:16Z</dcterms:modified>
</cp:coreProperties>
</file>