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Estilo Médio 4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FD53E-952D-423D-972E-C1D8DF02F299}" type="datetimeFigureOut">
              <a:rPr lang="pt-BR" smtClean="0"/>
              <a:pPr/>
              <a:t>28/02/2023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858312" cy="50006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1000" dirty="0" smtClean="0"/>
              <a:t>SECRETARIA MUNICIPAL DE EDUCAÇÃO DE PINHÃO - SETOR DE ALIMENTAÇÃO ESCOLAR PROGRAMA NACIONAL DE ALIMENTAÇÃO ESCOLAR – PNAE</a:t>
            </a:r>
            <a:br>
              <a:rPr lang="pt-BR" sz="1000" dirty="0" smtClean="0"/>
            </a:br>
            <a:r>
              <a:rPr lang="pt-BR" sz="1000" dirty="0" smtClean="0"/>
              <a:t>CARDÁPIO VERÃO - CMEI  ORLANDO DIOGO</a:t>
            </a:r>
            <a:br>
              <a:rPr lang="pt-BR" sz="1000" dirty="0" smtClean="0"/>
            </a:br>
            <a:r>
              <a:rPr lang="pt-BR" sz="1000" dirty="0" smtClean="0"/>
              <a:t>MODALIDADE DE ENSINO - Educação Infantil / FAIXA ETÁRIA maiores de 4 anos</a:t>
            </a:r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01049"/>
              </p:ext>
            </p:extLst>
          </p:nvPr>
        </p:nvGraphicFramePr>
        <p:xfrm>
          <a:off x="142844" y="785794"/>
          <a:ext cx="8858311" cy="321471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00198"/>
                <a:gridCol w="1452573"/>
                <a:gridCol w="1476385"/>
                <a:gridCol w="1476385"/>
                <a:gridCol w="1476385"/>
                <a:gridCol w="1476385"/>
              </a:tblGrid>
              <a:tr h="655796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HORÁRIOS / REFEIÇÃO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170" marR="194945" indent="-1447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Segunda</a:t>
                      </a:r>
                      <a:r>
                        <a:rPr sz="1200" spc="-55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5" dirty="0" smtClean="0"/>
                        <a:t>06</a:t>
                      </a:r>
                      <a:r>
                        <a:rPr sz="1200" spc="-5" smtClean="0"/>
                        <a:t>/0</a:t>
                      </a:r>
                      <a:r>
                        <a:rPr lang="pt-BR" sz="1200" spc="-5" dirty="0" smtClean="0"/>
                        <a:t>3</a:t>
                      </a:r>
                      <a:r>
                        <a:rPr sz="1200" spc="-5" smtClean="0"/>
                        <a:t>/202</a:t>
                      </a:r>
                      <a:r>
                        <a:rPr lang="pt-BR" sz="1200" spc="-5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47345" indent="254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90" dirty="0"/>
                        <a:t>T</a:t>
                      </a:r>
                      <a:r>
                        <a:rPr sz="1200" dirty="0"/>
                        <a:t>erça</a:t>
                      </a:r>
                      <a:r>
                        <a:rPr sz="1200" spc="-40" dirty="0"/>
                        <a:t> </a:t>
                      </a:r>
                      <a:r>
                        <a:rPr sz="1200"/>
                        <a:t>feira  </a:t>
                      </a:r>
                      <a:r>
                        <a:rPr lang="pt-BR" sz="1200" dirty="0" smtClean="0"/>
                        <a:t>07</a:t>
                      </a:r>
                      <a:r>
                        <a:rPr sz="1200" smtClean="0"/>
                        <a:t>/</a:t>
                      </a:r>
                      <a:r>
                        <a:rPr sz="1200" spc="5" smtClean="0"/>
                        <a:t>0</a:t>
                      </a:r>
                      <a:r>
                        <a:rPr lang="pt-BR" sz="1200" spc="5" dirty="0" smtClean="0"/>
                        <a:t>3</a:t>
                      </a:r>
                      <a:r>
                        <a:rPr sz="1200" smtClean="0"/>
                        <a:t>/</a:t>
                      </a:r>
                      <a:r>
                        <a:rPr sz="1200" spc="-5" smtClean="0"/>
                        <a:t>2</a:t>
                      </a:r>
                      <a:r>
                        <a:rPr sz="1200" spc="-10" smtClean="0"/>
                        <a:t>0</a:t>
                      </a:r>
                      <a:r>
                        <a:rPr sz="1200" smtClean="0"/>
                        <a:t>2</a:t>
                      </a:r>
                      <a:r>
                        <a:rPr lang="pt-BR" sz="1200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02260" indent="-4572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Quarta</a:t>
                      </a:r>
                      <a:r>
                        <a:rPr sz="1200" spc="-65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5" dirty="0" smtClean="0"/>
                        <a:t>08</a:t>
                      </a:r>
                      <a:r>
                        <a:rPr sz="1200" spc="-5" smtClean="0"/>
                        <a:t>/0</a:t>
                      </a:r>
                      <a:r>
                        <a:rPr lang="pt-BR" sz="1200" spc="-5" dirty="0" smtClean="0"/>
                        <a:t>3</a:t>
                      </a:r>
                      <a:r>
                        <a:rPr sz="1200" spc="-5" smtClean="0"/>
                        <a:t>/202</a:t>
                      </a:r>
                      <a:r>
                        <a:rPr lang="pt-BR" sz="1200" spc="-5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05435" indent="-431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Quinta</a:t>
                      </a:r>
                      <a:r>
                        <a:rPr sz="1200" spc="-40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5" dirty="0" smtClean="0"/>
                        <a:t>09</a:t>
                      </a:r>
                      <a:r>
                        <a:rPr sz="1200" spc="-5" smtClean="0"/>
                        <a:t>/0</a:t>
                      </a:r>
                      <a:r>
                        <a:rPr lang="pt-BR" sz="1200" spc="-5" dirty="0" smtClean="0"/>
                        <a:t>3</a:t>
                      </a:r>
                      <a:r>
                        <a:rPr sz="1200" spc="-5" smtClean="0"/>
                        <a:t>/202</a:t>
                      </a:r>
                      <a:r>
                        <a:rPr lang="pt-BR" sz="1200" spc="-5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/>
                        <a:t>Sexta</a:t>
                      </a:r>
                      <a:r>
                        <a:rPr sz="1200" spc="-80"/>
                        <a:t> </a:t>
                      </a:r>
                      <a:r>
                        <a:rPr sz="1200" spc="-5" smtClean="0"/>
                        <a:t>feir</a:t>
                      </a:r>
                      <a:r>
                        <a:rPr lang="pt-BR" sz="1200" spc="-5" dirty="0" smtClean="0"/>
                        <a:t>a</a:t>
                      </a:r>
                      <a:r>
                        <a:rPr lang="pt-BR" sz="1200" spc="-5" baseline="0" dirty="0" smtClean="0"/>
                        <a:t> 10/</a:t>
                      </a:r>
                      <a:r>
                        <a:rPr sz="1200" spc="5" smtClean="0"/>
                        <a:t>0</a:t>
                      </a:r>
                      <a:r>
                        <a:rPr lang="pt-BR" sz="1200" spc="5" dirty="0" smtClean="0"/>
                        <a:t>3</a:t>
                      </a:r>
                      <a:r>
                        <a:rPr sz="1200" smtClean="0"/>
                        <a:t>/</a:t>
                      </a:r>
                      <a:r>
                        <a:rPr sz="1200" spc="-5" smtClean="0"/>
                        <a:t>2</a:t>
                      </a:r>
                      <a:r>
                        <a:rPr sz="1200" spc="-10" smtClean="0"/>
                        <a:t>0</a:t>
                      </a:r>
                      <a:r>
                        <a:rPr sz="1200" smtClean="0"/>
                        <a:t>2</a:t>
                      </a:r>
                      <a:r>
                        <a:rPr lang="pt-BR" sz="1200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</a:tr>
              <a:tr h="10235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baseline="0" dirty="0" smtClean="0"/>
                        <a:t>Lanche da manhã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baseline="0" dirty="0" smtClean="0"/>
                        <a:t>8:30</a:t>
                      </a: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Omelete simples com tomate</a:t>
                      </a: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Chá de camomila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com açúcar</a:t>
                      </a: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</a:t>
                      </a: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Pão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integral com nata</a:t>
                      </a: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Banana</a:t>
                      </a: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0"/>
                      <a:endParaRPr lang="pt-BR" sz="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0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Chocolate quente (cacau)</a:t>
                      </a:r>
                      <a:endParaRPr lang="pt-BR" sz="9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0"/>
                      <a:r>
                        <a:rPr lang="pt-BR" sz="900" baseline="0" dirty="0" smtClean="0">
                          <a:latin typeface="Arial" pitchFamily="34" charset="0"/>
                          <a:cs typeface="Arial" pitchFamily="34" charset="0"/>
                        </a:rPr>
                        <a:t>Pão de vegetais com queijo</a:t>
                      </a:r>
                    </a:p>
                    <a:p>
                      <a:pPr algn="ctr" defTabSz="0"/>
                      <a:r>
                        <a:rPr lang="pt-BR" sz="900" baseline="0" dirty="0" smtClean="0">
                          <a:latin typeface="Arial" pitchFamily="34" charset="0"/>
                          <a:cs typeface="Arial" pitchFamily="34" charset="0"/>
                        </a:rPr>
                        <a:t> caqui  </a:t>
                      </a:r>
                      <a:endParaRPr lang="pt-BR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0"/>
                      <a:endParaRPr lang="pt-BR" sz="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0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 defTabSz="0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Pão com nata</a:t>
                      </a:r>
                    </a:p>
                    <a:p>
                      <a:pPr algn="ctr" defTabSz="0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Laranja</a:t>
                      </a:r>
                      <a:endParaRPr lang="pt-BR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0"/>
                      <a:endParaRPr lang="pt-BR" sz="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0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Cereal matinal</a:t>
                      </a:r>
                      <a:r>
                        <a:rPr lang="pt-BR" sz="900" baseline="0" dirty="0" smtClean="0">
                          <a:latin typeface="Arial" pitchFamily="34" charset="0"/>
                          <a:cs typeface="Arial" pitchFamily="34" charset="0"/>
                        </a:rPr>
                        <a:t> com leite </a:t>
                      </a:r>
                    </a:p>
                    <a:p>
                      <a:pPr algn="ctr" defTabSz="0"/>
                      <a:r>
                        <a:rPr lang="pt-BR" sz="900" baseline="0" dirty="0" smtClean="0">
                          <a:latin typeface="Arial" pitchFamily="34" charset="0"/>
                          <a:cs typeface="Arial" pitchFamily="34" charset="0"/>
                        </a:rPr>
                        <a:t>Maçã</a:t>
                      </a:r>
                      <a:endParaRPr lang="pt-BR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7474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ALMOÇO</a:t>
                      </a:r>
                      <a:r>
                        <a:rPr lang="pt-BR" sz="1100" b="1" u="none" strike="noStrike" dirty="0"/>
                        <a:t> </a:t>
                      </a:r>
                      <a:r>
                        <a:rPr lang="pt-BR" sz="1100" b="1" u="none" strike="noStrike" baseline="0" dirty="0" smtClean="0"/>
                        <a:t> </a:t>
                      </a:r>
                      <a:r>
                        <a:rPr lang="pt-BR" sz="1100" b="1" u="none" strike="noStrike" dirty="0" smtClean="0"/>
                        <a:t>11:00</a:t>
                      </a:r>
                    </a:p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JANTAR 16:00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Beterraba cozida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moída refogada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 com Espinafre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Couve manteiga refogada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de Panela com cenoura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Peixe empanado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e assado</a:t>
                      </a:r>
                      <a:endParaRPr lang="pt-BR" sz="9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carioca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Brócolis refogado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Frango à Jardineira (frango e legumes)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Repolho bicolor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Lentilha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Frango assado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Legumes refogados (batata, cenoura e chuchu)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6060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LANCHE DA TARDE 14:00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Vitamina de banana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Biscoito de polvilho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Banana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Caqui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Laranja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Iogurte de frutas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6072198" y="4143380"/>
          <a:ext cx="2928958" cy="207170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28958"/>
              </a:tblGrid>
              <a:tr h="455834">
                <a:tc>
                  <a:txBody>
                    <a:bodyPr/>
                    <a:lstStyle/>
                    <a:p>
                      <a:r>
                        <a:rPr lang="pt-BR" dirty="0" smtClean="0"/>
                        <a:t>Composição nutricional</a:t>
                      </a:r>
                      <a:endParaRPr lang="pt-BR" dirty="0"/>
                    </a:p>
                  </a:txBody>
                  <a:tcPr/>
                </a:tc>
              </a:tr>
              <a:tr h="161586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2071670" y="6000768"/>
          <a:ext cx="3929058" cy="22796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29058"/>
              </a:tblGrid>
              <a:tr h="227964">
                <a:tc>
                  <a:txBody>
                    <a:bodyPr/>
                    <a:lstStyle/>
                    <a:p>
                      <a:pPr algn="ctr"/>
                      <a:r>
                        <a:rPr lang="pt-BR" sz="800" dirty="0" err="1" smtClean="0"/>
                        <a:t>Naiara</a:t>
                      </a:r>
                      <a:r>
                        <a:rPr lang="pt-BR" sz="800" dirty="0" smtClean="0"/>
                        <a:t> T. </a:t>
                      </a:r>
                      <a:r>
                        <a:rPr lang="pt-BR" sz="800" dirty="0" err="1" smtClean="0"/>
                        <a:t>Raitz</a:t>
                      </a:r>
                      <a:r>
                        <a:rPr lang="pt-BR" sz="800" dirty="0" smtClean="0"/>
                        <a:t> CRN8-5976,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err="1" smtClean="0"/>
                        <a:t>Lovaine</a:t>
                      </a:r>
                      <a:r>
                        <a:rPr lang="pt-BR" sz="800" dirty="0" smtClean="0"/>
                        <a:t> C. </a:t>
                      </a:r>
                      <a:r>
                        <a:rPr lang="pt-BR" sz="800" dirty="0" err="1" smtClean="0"/>
                        <a:t>Levinske</a:t>
                      </a:r>
                      <a:r>
                        <a:rPr lang="pt-BR" sz="800" dirty="0" smtClean="0"/>
                        <a:t> CRN8-7261,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smtClean="0"/>
                        <a:t>Solange</a:t>
                      </a:r>
                      <a:r>
                        <a:rPr lang="pt-BR" sz="800" baseline="0" dirty="0" smtClean="0"/>
                        <a:t> P. Caldas CRN8-2675</a:t>
                      </a:r>
                      <a:endParaRPr lang="pt-BR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0" name="AutoShape 6" descr="blob:https://web.whatsapp.com/b29608f1-baa2-4d84-8291-726f0ce5da1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3" name="AutoShape 9" descr="blob:https://web.whatsapp.com/b7098d09-85c5-494e-a722-42f7e564f2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blob:https://web.whatsapp.com/a6754a36-9786-454a-9e32-3385a9a529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1" name="AutoShape 17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3" name="AutoShape 19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5" name="AutoShape 21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643446"/>
            <a:ext cx="1643074" cy="159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Imagem 18" descr="C:\Users\Usuario\Downloads\WhatsApp Image 2021-11-26 at 10.03.53.jpeg"/>
          <p:cNvPicPr/>
          <p:nvPr/>
        </p:nvPicPr>
        <p:blipFill rotWithShape="1">
          <a:blip r:embed="rId3" cstate="print">
            <a:clrChange>
              <a:clrFrom>
                <a:srgbClr val="C9C7C8"/>
              </a:clrFrom>
              <a:clrTo>
                <a:srgbClr val="C9C7C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37" t="42329" r="39506" b="12835"/>
          <a:stretch/>
        </p:blipFill>
        <p:spPr bwMode="auto">
          <a:xfrm>
            <a:off x="2214546" y="5572140"/>
            <a:ext cx="782588" cy="681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Imagem 20" descr="C:\Users\Usuario\Downloads\WhatsApp Image 2021-11-26 at 10.48.18.jpeg"/>
          <p:cNvPicPr/>
          <p:nvPr/>
        </p:nvPicPr>
        <p:blipFill rotWithShape="1"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10" t="26793" r="28991" b="45660"/>
          <a:stretch/>
        </p:blipFill>
        <p:spPr bwMode="auto">
          <a:xfrm>
            <a:off x="3286116" y="5572140"/>
            <a:ext cx="628650" cy="695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Imagem 22" descr="C:\Users\Usuario\Downloads\WhatsApp Image 2021-11-26 at 10.34.57.jpeg"/>
          <p:cNvPicPr/>
          <p:nvPr/>
        </p:nvPicPr>
        <p:blipFill rotWithShape="1">
          <a:blip r:embed="rId5">
            <a:clrChange>
              <a:clrFrom>
                <a:srgbClr val="737E90"/>
              </a:clrFrom>
              <a:clrTo>
                <a:srgbClr val="737E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76" t="41647" r="7706" b="42588"/>
          <a:stretch/>
        </p:blipFill>
        <p:spPr bwMode="auto">
          <a:xfrm>
            <a:off x="4929190" y="5643578"/>
            <a:ext cx="600075" cy="638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4643446"/>
            <a:ext cx="291464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858312" cy="50006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1000" dirty="0" smtClean="0"/>
              <a:t>SECRETARIA MUNICIPAL DE EDUCAÇÃO DE PINHÃO - SETOR DE ALIMENTAÇÃO ESCOLAR PROGRAMA NACIONAL DE ALIMENTAÇÃO ESCOLAR – PNAE</a:t>
            </a:r>
            <a:br>
              <a:rPr lang="pt-BR" sz="1000" dirty="0" smtClean="0"/>
            </a:br>
            <a:r>
              <a:rPr lang="pt-BR" sz="1000" dirty="0" smtClean="0"/>
              <a:t>CARDÁPIO VERÃO - CMEI  ORLANDO DIOGO</a:t>
            </a:r>
            <a:br>
              <a:rPr lang="pt-BR" sz="1000" dirty="0" smtClean="0"/>
            </a:br>
            <a:r>
              <a:rPr lang="pt-BR" sz="1000" dirty="0" smtClean="0"/>
              <a:t>MODALIDADE DE ENSINO - Educação Infantil / FAIXA ETÁRIA maiores de 4 anos</a:t>
            </a:r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2844" y="785794"/>
          <a:ext cx="8858311" cy="314327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00198"/>
                <a:gridCol w="1452573"/>
                <a:gridCol w="1476385"/>
                <a:gridCol w="1428760"/>
                <a:gridCol w="1524010"/>
                <a:gridCol w="1476385"/>
              </a:tblGrid>
              <a:tr h="610693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HORÁRIOS / REFEIÇÃO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170" marR="194945" indent="-1447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spc="-5" dirty="0"/>
                        <a:t>Segunda</a:t>
                      </a:r>
                      <a:r>
                        <a:rPr sz="1100" spc="-55" dirty="0"/>
                        <a:t> </a:t>
                      </a:r>
                      <a:r>
                        <a:rPr sz="1100" spc="-5"/>
                        <a:t>Feira </a:t>
                      </a:r>
                      <a:r>
                        <a:rPr sz="1100" spc="-320"/>
                        <a:t> </a:t>
                      </a:r>
                      <a:r>
                        <a:rPr lang="pt-BR" sz="1100" spc="-5" dirty="0" smtClean="0"/>
                        <a:t>13</a:t>
                      </a:r>
                      <a:r>
                        <a:rPr sz="1100" spc="-5" smtClean="0"/>
                        <a:t>/0</a:t>
                      </a:r>
                      <a:r>
                        <a:rPr lang="pt-BR" sz="1100" spc="-5" dirty="0" smtClean="0"/>
                        <a:t>3</a:t>
                      </a:r>
                      <a:r>
                        <a:rPr sz="1100" spc="-5" smtClean="0"/>
                        <a:t>/202</a:t>
                      </a:r>
                      <a:r>
                        <a:rPr lang="pt-BR" sz="1100" spc="-5" dirty="0" smtClean="0"/>
                        <a:t>3</a:t>
                      </a:r>
                      <a:endParaRPr sz="11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47345" indent="254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spc="-90" smtClean="0"/>
                        <a:t>T</a:t>
                      </a:r>
                      <a:r>
                        <a:rPr sz="1100" smtClean="0"/>
                        <a:t>erça</a:t>
                      </a:r>
                      <a:r>
                        <a:rPr lang="pt-BR" sz="1100" dirty="0" smtClean="0"/>
                        <a:t> </a:t>
                      </a:r>
                      <a:r>
                        <a:rPr lang="pt-BR" sz="1100" spc="-40" baseline="0" dirty="0" smtClean="0"/>
                        <a:t> </a:t>
                      </a:r>
                      <a:r>
                        <a:rPr sz="1100" smtClean="0"/>
                        <a:t>feira</a:t>
                      </a:r>
                      <a:r>
                        <a:rPr lang="pt-BR" sz="1100" dirty="0" smtClean="0"/>
                        <a:t> </a:t>
                      </a:r>
                      <a:r>
                        <a:rPr sz="1100" smtClean="0"/>
                        <a:t> </a:t>
                      </a:r>
                      <a:r>
                        <a:rPr lang="pt-BR" sz="1100" dirty="0" smtClean="0"/>
                        <a:t>  </a:t>
                      </a:r>
                      <a:r>
                        <a:rPr sz="1100" smtClean="0"/>
                        <a:t> </a:t>
                      </a:r>
                      <a:r>
                        <a:rPr lang="pt-BR" sz="1100" dirty="0" smtClean="0"/>
                        <a:t>14</a:t>
                      </a:r>
                      <a:r>
                        <a:rPr sz="1100" smtClean="0"/>
                        <a:t>/</a:t>
                      </a:r>
                      <a:r>
                        <a:rPr sz="1100" spc="5" smtClean="0"/>
                        <a:t>0</a:t>
                      </a:r>
                      <a:r>
                        <a:rPr lang="pt-BR" sz="1100" spc="5" dirty="0" smtClean="0"/>
                        <a:t>3</a:t>
                      </a:r>
                      <a:r>
                        <a:rPr sz="1100" smtClean="0"/>
                        <a:t>/</a:t>
                      </a:r>
                      <a:r>
                        <a:rPr sz="1100" spc="-5" smtClean="0"/>
                        <a:t>2</a:t>
                      </a:r>
                      <a:r>
                        <a:rPr sz="1100" spc="-10" smtClean="0"/>
                        <a:t>0</a:t>
                      </a:r>
                      <a:r>
                        <a:rPr lang="pt-BR" sz="1100" spc="-10" dirty="0" smtClean="0"/>
                        <a:t>2</a:t>
                      </a:r>
                      <a:r>
                        <a:rPr lang="pt-BR" sz="1100" dirty="0" smtClean="0"/>
                        <a:t>3</a:t>
                      </a:r>
                      <a:endParaRPr sz="11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02260" indent="-4572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spc="-5" dirty="0"/>
                        <a:t>Quarta</a:t>
                      </a:r>
                      <a:r>
                        <a:rPr sz="1100" spc="-65" dirty="0"/>
                        <a:t> </a:t>
                      </a:r>
                      <a:r>
                        <a:rPr sz="1100" spc="-5"/>
                        <a:t>feira </a:t>
                      </a:r>
                      <a:r>
                        <a:rPr sz="1100" spc="-320"/>
                        <a:t> </a:t>
                      </a:r>
                      <a:r>
                        <a:rPr lang="pt-BR" sz="1100" spc="-5" dirty="0" smtClean="0"/>
                        <a:t>15</a:t>
                      </a:r>
                      <a:r>
                        <a:rPr sz="1100" spc="-5" smtClean="0"/>
                        <a:t>/0</a:t>
                      </a:r>
                      <a:r>
                        <a:rPr lang="pt-BR" sz="1100" spc="-5" dirty="0" smtClean="0"/>
                        <a:t>3</a:t>
                      </a:r>
                      <a:r>
                        <a:rPr sz="1100" spc="-5" smtClean="0"/>
                        <a:t>/202</a:t>
                      </a:r>
                      <a:r>
                        <a:rPr lang="pt-BR" sz="1100" spc="-5" dirty="0" smtClean="0"/>
                        <a:t>3</a:t>
                      </a:r>
                      <a:endParaRPr sz="11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05435" indent="-431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spc="-5" dirty="0"/>
                        <a:t>Quinta </a:t>
                      </a:r>
                      <a:r>
                        <a:rPr sz="1100" spc="20" dirty="0"/>
                        <a:t> </a:t>
                      </a:r>
                      <a:r>
                        <a:rPr sz="1100" spc="-5"/>
                        <a:t>feira </a:t>
                      </a:r>
                      <a:r>
                        <a:rPr sz="1100"/>
                        <a:t> </a:t>
                      </a:r>
                      <a:r>
                        <a:rPr lang="pt-BR" sz="1100" spc="-5" dirty="0" smtClean="0"/>
                        <a:t>16</a:t>
                      </a:r>
                      <a:r>
                        <a:rPr sz="1100" spc="-5" smtClean="0"/>
                        <a:t>/0</a:t>
                      </a:r>
                      <a:r>
                        <a:rPr lang="pt-BR" sz="1100" spc="-5" dirty="0" smtClean="0"/>
                        <a:t>3</a:t>
                      </a:r>
                      <a:r>
                        <a:rPr sz="1100" spc="-5" smtClean="0"/>
                        <a:t>/202</a:t>
                      </a:r>
                      <a:r>
                        <a:rPr lang="pt-BR" sz="1100" spc="-5" dirty="0" smtClean="0"/>
                        <a:t>3</a:t>
                      </a:r>
                      <a:endParaRPr sz="11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lang="pt-BR" sz="1050" dirty="0" smtClean="0"/>
                        <a:t>Sexta feira</a:t>
                      </a:r>
                    </a:p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lang="pt-BR" sz="1050" dirty="0" smtClean="0"/>
                        <a:t>17/03/2023</a:t>
                      </a:r>
                      <a:endParaRPr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</a:tr>
              <a:tr h="10776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baseline="0" dirty="0" smtClean="0"/>
                        <a:t>Lanche da manhã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baseline="0" dirty="0" smtClean="0"/>
                        <a:t>8:30</a:t>
                      </a: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Farofa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de ovo com aveia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Chá de erva cidreira com açúcar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Leite integral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Pão integral com requeijão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Banana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Chocolate quente (cacau)</a:t>
                      </a:r>
                    </a:p>
                    <a:p>
                      <a:pPr algn="ctr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Bolo de maçã sem açúcar</a:t>
                      </a:r>
                    </a:p>
                    <a:p>
                      <a:pPr algn="ctr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mamão</a:t>
                      </a:r>
                      <a:endParaRPr lang="pt-BR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Pão de milho com requeijão</a:t>
                      </a:r>
                    </a:p>
                    <a:p>
                      <a:pPr algn="ctr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Cereal matinal com leite</a:t>
                      </a:r>
                      <a:endParaRPr lang="pt-BR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6992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ALMOÇO</a:t>
                      </a:r>
                      <a:r>
                        <a:rPr lang="pt-BR" sz="1100" b="1" u="none" strike="noStrike" dirty="0"/>
                        <a:t> </a:t>
                      </a:r>
                      <a:r>
                        <a:rPr lang="pt-BR" sz="1100" b="1" u="none" strike="noStrike" baseline="0" dirty="0" smtClean="0"/>
                        <a:t> </a:t>
                      </a:r>
                      <a:r>
                        <a:rPr lang="pt-BR" sz="1100" b="1" u="none" strike="noStrike" dirty="0" smtClean="0"/>
                        <a:t>11:00</a:t>
                      </a:r>
                    </a:p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JANTAR 16:00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de porco a espanhola (batata, estrato de tomate)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beterraba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 com Espinafre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carioca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Músculo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Beterraba  cozida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Ervilha partida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Frango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desfiado ao molho de tomate 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Brócolis</a:t>
                      </a: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Macarrão integral com frango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Chuchu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moída colorida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(cenoura, chuchu)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Couve flor refogada</a:t>
                      </a:r>
                      <a:endParaRPr lang="pt-BR" sz="9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8496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LANCHE DA TARDE 14:00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Vitamina de mamão 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Pão</a:t>
                      </a:r>
                      <a:r>
                        <a:rPr lang="pt-BR" sz="900" b="0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de queijo</a:t>
                      </a:r>
                      <a:endParaRPr lang="pt-BR" sz="9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Banana</a:t>
                      </a:r>
                      <a:endParaRPr lang="pt-BR" sz="9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Chocolate quente (cacau)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Bolo de maçã sem açúcar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9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Caqui </a:t>
                      </a:r>
                      <a:endParaRPr lang="pt-BR" sz="9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6072198" y="4214818"/>
          <a:ext cx="2928958" cy="200026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28958"/>
              </a:tblGrid>
              <a:tr h="440116">
                <a:tc>
                  <a:txBody>
                    <a:bodyPr/>
                    <a:lstStyle/>
                    <a:p>
                      <a:r>
                        <a:rPr lang="pt-BR" dirty="0" smtClean="0"/>
                        <a:t>Composição nutricional</a:t>
                      </a:r>
                      <a:endParaRPr lang="pt-BR" dirty="0"/>
                    </a:p>
                  </a:txBody>
                  <a:tcPr/>
                </a:tc>
              </a:tr>
              <a:tr h="156014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2000232" y="5857892"/>
          <a:ext cx="3929058" cy="22796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29058"/>
              </a:tblGrid>
              <a:tr h="227964">
                <a:tc>
                  <a:txBody>
                    <a:bodyPr/>
                    <a:lstStyle/>
                    <a:p>
                      <a:pPr algn="ctr"/>
                      <a:r>
                        <a:rPr lang="pt-BR" sz="800" dirty="0" err="1" smtClean="0"/>
                        <a:t>Naiara</a:t>
                      </a:r>
                      <a:r>
                        <a:rPr lang="pt-BR" sz="800" dirty="0" smtClean="0"/>
                        <a:t> T. </a:t>
                      </a:r>
                      <a:r>
                        <a:rPr lang="pt-BR" sz="800" dirty="0" err="1" smtClean="0"/>
                        <a:t>Raitz</a:t>
                      </a:r>
                      <a:r>
                        <a:rPr lang="pt-BR" sz="800" dirty="0" smtClean="0"/>
                        <a:t> CRN8-5976,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err="1" smtClean="0"/>
                        <a:t>Lovaine</a:t>
                      </a:r>
                      <a:r>
                        <a:rPr lang="pt-BR" sz="800" dirty="0" smtClean="0"/>
                        <a:t> C. </a:t>
                      </a:r>
                      <a:r>
                        <a:rPr lang="pt-BR" sz="800" dirty="0" err="1" smtClean="0"/>
                        <a:t>Levinske</a:t>
                      </a:r>
                      <a:r>
                        <a:rPr lang="pt-BR" sz="800" dirty="0" smtClean="0"/>
                        <a:t> CRN8-7261,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smtClean="0"/>
                        <a:t>Solange</a:t>
                      </a:r>
                      <a:r>
                        <a:rPr lang="pt-BR" sz="800" baseline="0" dirty="0" smtClean="0"/>
                        <a:t> P. Caldas CRN8-2675</a:t>
                      </a:r>
                      <a:endParaRPr lang="pt-BR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0" name="AutoShape 6" descr="blob:https://web.whatsapp.com/b29608f1-baa2-4d84-8291-726f0ce5da1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3" name="AutoShape 9" descr="blob:https://web.whatsapp.com/b7098d09-85c5-494e-a722-42f7e564f2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blob:https://web.whatsapp.com/a6754a36-9786-454a-9e32-3385a9a529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1" name="AutoShape 17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3" name="AutoShape 19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5" name="AutoShape 21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572008"/>
            <a:ext cx="1785950" cy="159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Imagem 18" descr="C:\Users\Usuario\Downloads\WhatsApp Image 2021-11-26 at 10.03.53.jpeg"/>
          <p:cNvPicPr/>
          <p:nvPr/>
        </p:nvPicPr>
        <p:blipFill rotWithShape="1">
          <a:blip r:embed="rId3" cstate="print">
            <a:clrChange>
              <a:clrFrom>
                <a:srgbClr val="C9C7C8"/>
              </a:clrFrom>
              <a:clrTo>
                <a:srgbClr val="C9C7C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37" t="42329" r="39506" b="12835"/>
          <a:stretch/>
        </p:blipFill>
        <p:spPr bwMode="auto">
          <a:xfrm>
            <a:off x="2214546" y="5429264"/>
            <a:ext cx="782588" cy="681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Imagem 19" descr="C:\Users\Usuario\Downloads\WhatsApp Image 2021-11-26 at 10.48.18.jpeg"/>
          <p:cNvPicPr/>
          <p:nvPr/>
        </p:nvPicPr>
        <p:blipFill rotWithShape="1"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10" t="26793" r="28991" b="45660"/>
          <a:stretch/>
        </p:blipFill>
        <p:spPr bwMode="auto">
          <a:xfrm>
            <a:off x="3571868" y="5429264"/>
            <a:ext cx="628650" cy="695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Imagem 20" descr="C:\Users\Usuario\Downloads\WhatsApp Image 2021-11-26 at 10.34.57.jpeg"/>
          <p:cNvPicPr/>
          <p:nvPr/>
        </p:nvPicPr>
        <p:blipFill rotWithShape="1">
          <a:blip r:embed="rId5">
            <a:clrChange>
              <a:clrFrom>
                <a:srgbClr val="737E90"/>
              </a:clrFrom>
              <a:clrTo>
                <a:srgbClr val="737E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76" t="41647" r="7706" b="42588"/>
          <a:stretch/>
        </p:blipFill>
        <p:spPr bwMode="auto">
          <a:xfrm>
            <a:off x="4714876" y="5500702"/>
            <a:ext cx="600075" cy="638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4643446"/>
            <a:ext cx="291464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858312" cy="50006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1000" dirty="0" smtClean="0"/>
              <a:t>SECRETARIA MUNICIPAL DE EDUCAÇÃO DE PINHÃO - SETOR DE ALIMENTAÇÃO ESCOLAR PROGRAMA NACIONAL DE ALIMENTAÇÃO ESCOLAR – PNAE</a:t>
            </a:r>
            <a:br>
              <a:rPr lang="pt-BR" sz="1000" dirty="0" smtClean="0"/>
            </a:br>
            <a:r>
              <a:rPr lang="pt-BR" sz="1000" dirty="0" smtClean="0"/>
              <a:t>CARDÁPIO VERÃO - CMEI  ORLANDO DIOGO</a:t>
            </a:r>
            <a:br>
              <a:rPr lang="pt-BR" sz="1000" dirty="0" smtClean="0"/>
            </a:br>
            <a:r>
              <a:rPr lang="pt-BR" sz="1000" dirty="0" smtClean="0"/>
              <a:t>MODALIDADE DE ENSINO - Educação Infantil / FAIXA ETÁRIA maiores de 4 anos</a:t>
            </a:r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2844" y="785794"/>
          <a:ext cx="8858311" cy="307183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00198"/>
                <a:gridCol w="1452573"/>
                <a:gridCol w="1476385"/>
                <a:gridCol w="1476385"/>
                <a:gridCol w="1476385"/>
                <a:gridCol w="1476385"/>
              </a:tblGrid>
              <a:tr h="691094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HORÁRIOS / REFEIÇÃO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8615" marR="194945" indent="-14986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Segunda</a:t>
                      </a:r>
                      <a:r>
                        <a:rPr sz="1200" spc="-55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10" dirty="0" smtClean="0"/>
                        <a:t>20</a:t>
                      </a:r>
                      <a:r>
                        <a:rPr sz="1200" spc="-10" smtClean="0"/>
                        <a:t>/0</a:t>
                      </a:r>
                      <a:r>
                        <a:rPr lang="pt-BR" sz="1200" spc="-10" dirty="0" smtClean="0"/>
                        <a:t>3</a:t>
                      </a:r>
                      <a:r>
                        <a:rPr sz="1200" spc="-10" smtClean="0"/>
                        <a:t>/202</a:t>
                      </a:r>
                      <a:r>
                        <a:rPr lang="pt-BR" sz="1200" spc="-10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47345" indent="254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90" dirty="0"/>
                        <a:t>T</a:t>
                      </a:r>
                      <a:r>
                        <a:rPr sz="1200" dirty="0"/>
                        <a:t>erça</a:t>
                      </a:r>
                      <a:r>
                        <a:rPr sz="1200" spc="-40" dirty="0"/>
                        <a:t> </a:t>
                      </a:r>
                      <a:r>
                        <a:rPr sz="1200"/>
                        <a:t>feira  </a:t>
                      </a:r>
                      <a:r>
                        <a:rPr lang="pt-BR" sz="1200" dirty="0" smtClean="0"/>
                        <a:t>21</a:t>
                      </a:r>
                      <a:r>
                        <a:rPr sz="1200" smtClean="0"/>
                        <a:t>/</a:t>
                      </a:r>
                      <a:r>
                        <a:rPr sz="1200" spc="5" smtClean="0"/>
                        <a:t>0</a:t>
                      </a:r>
                      <a:r>
                        <a:rPr lang="pt-BR" sz="1200" spc="5" dirty="0" smtClean="0"/>
                        <a:t>3</a:t>
                      </a:r>
                      <a:r>
                        <a:rPr sz="1200" smtClean="0"/>
                        <a:t>/</a:t>
                      </a:r>
                      <a:r>
                        <a:rPr sz="1200" spc="-5" smtClean="0"/>
                        <a:t>2</a:t>
                      </a:r>
                      <a:r>
                        <a:rPr sz="1200" spc="-10" smtClean="0"/>
                        <a:t>0</a:t>
                      </a:r>
                      <a:r>
                        <a:rPr sz="1200" smtClean="0"/>
                        <a:t>2</a:t>
                      </a:r>
                      <a:r>
                        <a:rPr lang="pt-BR" sz="1200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02260" indent="-4572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Quarta</a:t>
                      </a:r>
                      <a:r>
                        <a:rPr sz="1200" spc="-65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5" dirty="0" smtClean="0"/>
                        <a:t>22</a:t>
                      </a:r>
                      <a:r>
                        <a:rPr sz="1200" spc="-5" smtClean="0"/>
                        <a:t>/0</a:t>
                      </a:r>
                      <a:r>
                        <a:rPr lang="pt-BR" sz="1200" spc="-5" dirty="0" smtClean="0"/>
                        <a:t>3</a:t>
                      </a:r>
                      <a:r>
                        <a:rPr sz="1200" spc="-5" smtClean="0"/>
                        <a:t>/202</a:t>
                      </a:r>
                      <a:r>
                        <a:rPr lang="pt-BR" sz="1200" spc="-5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05435" indent="-431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Quinta</a:t>
                      </a:r>
                      <a:r>
                        <a:rPr sz="1200" spc="-40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5" dirty="0" smtClean="0"/>
                        <a:t>23</a:t>
                      </a:r>
                      <a:r>
                        <a:rPr sz="1200" spc="-5" smtClean="0"/>
                        <a:t>/0</a:t>
                      </a:r>
                      <a:r>
                        <a:rPr lang="pt-BR" sz="1200" spc="-5" dirty="0" smtClean="0"/>
                        <a:t>3</a:t>
                      </a:r>
                      <a:r>
                        <a:rPr sz="1200" spc="-5" smtClean="0"/>
                        <a:t>/202</a:t>
                      </a:r>
                      <a:r>
                        <a:rPr lang="pt-BR" sz="1200" spc="-5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spc="-5"/>
                        <a:t>Sexta</a:t>
                      </a:r>
                      <a:r>
                        <a:rPr sz="1200" spc="-80"/>
                        <a:t> </a:t>
                      </a:r>
                      <a:r>
                        <a:rPr sz="1200" spc="-5" smtClean="0"/>
                        <a:t>fei</a:t>
                      </a:r>
                      <a:r>
                        <a:rPr lang="pt-BR" sz="1200" spc="-5" dirty="0" err="1" smtClean="0"/>
                        <a:t>ra</a:t>
                      </a:r>
                      <a:endParaRPr lang="pt-BR" sz="1200" spc="-5" dirty="0" smtClean="0"/>
                    </a:p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pt-BR" sz="1200" spc="-5" dirty="0" smtClean="0"/>
                        <a:t>24/03/2023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</a:tr>
              <a:tr h="9350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baseline="0" dirty="0" smtClean="0"/>
                        <a:t>Lanche da manhã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baseline="0" dirty="0" smtClean="0"/>
                        <a:t>8:30</a:t>
                      </a: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Ovo mexido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Chá de hortelã com açúcar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Mamão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8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Pão</a:t>
                      </a:r>
                      <a:r>
                        <a:rPr lang="pt-BR" sz="8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de vegetais com manteiga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Pão integral com queijo</a:t>
                      </a:r>
                    </a:p>
                    <a:p>
                      <a:pPr algn="ctr"/>
                      <a:r>
                        <a:rPr lang="pt-BR" sz="800" b="0" dirty="0" smtClean="0">
                          <a:latin typeface="Arial" pitchFamily="34" charset="0"/>
                          <a:cs typeface="Arial" pitchFamily="34" charset="0"/>
                        </a:rPr>
                        <a:t>Pêra </a:t>
                      </a:r>
                      <a:endParaRPr lang="pt-BR" sz="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Pão</a:t>
                      </a:r>
                      <a:r>
                        <a:rPr lang="pt-BR" sz="800" baseline="0" dirty="0" smtClean="0">
                          <a:latin typeface="Arial" pitchFamily="34" charset="0"/>
                          <a:cs typeface="Arial" pitchFamily="34" charset="0"/>
                        </a:rPr>
                        <a:t> branco com manteiga</a:t>
                      </a:r>
                    </a:p>
                    <a:p>
                      <a:pPr algn="ctr"/>
                      <a:r>
                        <a:rPr lang="pt-BR" sz="800" b="0" baseline="0" dirty="0" smtClean="0">
                          <a:latin typeface="Arial" pitchFamily="34" charset="0"/>
                          <a:cs typeface="Arial" pitchFamily="34" charset="0"/>
                        </a:rPr>
                        <a:t>Melancia </a:t>
                      </a:r>
                      <a:endParaRPr lang="pt-BR" sz="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Leite com farinha de milho</a:t>
                      </a:r>
                      <a:endParaRPr lang="pt-BR" sz="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756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ALMOÇO</a:t>
                      </a:r>
                      <a:r>
                        <a:rPr lang="pt-BR" sz="1100" b="1" u="none" strike="noStrike" dirty="0"/>
                        <a:t> </a:t>
                      </a:r>
                      <a:r>
                        <a:rPr lang="pt-BR" sz="1100" b="1" u="none" strike="noStrike" baseline="0" dirty="0" smtClean="0"/>
                        <a:t> </a:t>
                      </a:r>
                      <a:r>
                        <a:rPr lang="pt-BR" sz="1100" b="1" u="none" strike="noStrike" dirty="0" smtClean="0"/>
                        <a:t>11:00</a:t>
                      </a:r>
                    </a:p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JANTAR 16:00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de panela com cenoura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repolho</a:t>
                      </a:r>
                    </a:p>
                    <a:p>
                      <a:pPr algn="ctr" fontAlgn="ctr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  <a:endParaRPr lang="pt-BR" sz="800" u="none" strike="noStrike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8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Lentilha </a:t>
                      </a:r>
                    </a:p>
                    <a:p>
                      <a:pPr algn="ctr" fontAlgn="ctr"/>
                      <a:r>
                        <a:rPr lang="pt-BR" sz="8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Beterraba cozida </a:t>
                      </a:r>
                      <a:endParaRPr lang="pt-BR" sz="8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</a:t>
                      </a:r>
                      <a:r>
                        <a:rPr lang="pt-BR" sz="8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moída refogada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Purê de batatas</a:t>
                      </a: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 com espinafre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carioca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Peito de frango grelhado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Cenoura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com cenoura ralada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moída com mandioca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Brócolis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 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Músculo com legumes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Couve</a:t>
                      </a:r>
                      <a:r>
                        <a:rPr lang="pt-BR" sz="8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flor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7007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LANCHE DA TARDE 14:00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Suco de maçã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pt-BR" sz="8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lo de banana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8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 fontAlgn="ctr"/>
                      <a:r>
                        <a:rPr lang="pt-BR" sz="8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Pão integral com queijo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smtClean="0">
                          <a:latin typeface="Arial" pitchFamily="34" charset="0"/>
                          <a:cs typeface="Arial" pitchFamily="34" charset="0"/>
                        </a:rPr>
                        <a:t>Melancia 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Pêra 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6072198" y="4214818"/>
          <a:ext cx="2928958" cy="200026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28958"/>
              </a:tblGrid>
              <a:tr h="440116">
                <a:tc>
                  <a:txBody>
                    <a:bodyPr/>
                    <a:lstStyle/>
                    <a:p>
                      <a:r>
                        <a:rPr lang="pt-BR" dirty="0" smtClean="0"/>
                        <a:t>Composição nutricional</a:t>
                      </a:r>
                      <a:endParaRPr lang="pt-BR" dirty="0"/>
                    </a:p>
                  </a:txBody>
                  <a:tcPr/>
                </a:tc>
              </a:tr>
              <a:tr h="156014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2071670" y="5857892"/>
          <a:ext cx="3929058" cy="22796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29058"/>
              </a:tblGrid>
              <a:tr h="227964">
                <a:tc>
                  <a:txBody>
                    <a:bodyPr/>
                    <a:lstStyle/>
                    <a:p>
                      <a:pPr algn="ctr"/>
                      <a:r>
                        <a:rPr lang="pt-BR" sz="800" dirty="0" err="1" smtClean="0"/>
                        <a:t>Naiara</a:t>
                      </a:r>
                      <a:r>
                        <a:rPr lang="pt-BR" sz="800" dirty="0" smtClean="0"/>
                        <a:t> T. </a:t>
                      </a:r>
                      <a:r>
                        <a:rPr lang="pt-BR" sz="800" dirty="0" err="1" smtClean="0"/>
                        <a:t>Raitz</a:t>
                      </a:r>
                      <a:r>
                        <a:rPr lang="pt-BR" sz="800" dirty="0" smtClean="0"/>
                        <a:t> CRN8-5976,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err="1" smtClean="0"/>
                        <a:t>Lovaine</a:t>
                      </a:r>
                      <a:r>
                        <a:rPr lang="pt-BR" sz="800" dirty="0" smtClean="0"/>
                        <a:t> C. </a:t>
                      </a:r>
                      <a:r>
                        <a:rPr lang="pt-BR" sz="800" dirty="0" err="1" smtClean="0"/>
                        <a:t>Levinske</a:t>
                      </a:r>
                      <a:r>
                        <a:rPr lang="pt-BR" sz="800" dirty="0" smtClean="0"/>
                        <a:t> CRN8-7261,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smtClean="0"/>
                        <a:t>Solange</a:t>
                      </a:r>
                      <a:r>
                        <a:rPr lang="pt-BR" sz="800" baseline="0" dirty="0" smtClean="0"/>
                        <a:t> P. Caldas CRN8-2675</a:t>
                      </a:r>
                      <a:endParaRPr lang="pt-BR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0" name="AutoShape 6" descr="blob:https://web.whatsapp.com/b29608f1-baa2-4d84-8291-726f0ce5da1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3" name="AutoShape 9" descr="blob:https://web.whatsapp.com/b7098d09-85c5-494e-a722-42f7e564f2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blob:https://web.whatsapp.com/a6754a36-9786-454a-9e32-3385a9a529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1" name="AutoShape 17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3" name="AutoShape 19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5" name="AutoShape 21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500570"/>
            <a:ext cx="1643106" cy="159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Imagem 18" descr="C:\Users\Usuario\Downloads\WhatsApp Image 2021-11-26 at 10.03.53.jpeg"/>
          <p:cNvPicPr/>
          <p:nvPr/>
        </p:nvPicPr>
        <p:blipFill rotWithShape="1">
          <a:blip r:embed="rId3" cstate="print">
            <a:clrChange>
              <a:clrFrom>
                <a:srgbClr val="C9C7C8"/>
              </a:clrFrom>
              <a:clrTo>
                <a:srgbClr val="C9C7C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37" t="42329" r="39506" b="12835"/>
          <a:stretch/>
        </p:blipFill>
        <p:spPr bwMode="auto">
          <a:xfrm>
            <a:off x="2071670" y="5429264"/>
            <a:ext cx="782588" cy="681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Imagem 19" descr="C:\Users\Usuario\Downloads\WhatsApp Image 2021-11-26 at 10.48.18.jpeg"/>
          <p:cNvPicPr/>
          <p:nvPr/>
        </p:nvPicPr>
        <p:blipFill rotWithShape="1"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10" t="26793" r="28991" b="45660"/>
          <a:stretch/>
        </p:blipFill>
        <p:spPr bwMode="auto">
          <a:xfrm>
            <a:off x="3286116" y="5429264"/>
            <a:ext cx="628650" cy="695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Imagem 20" descr="C:\Users\Usuario\Downloads\WhatsApp Image 2021-11-26 at 10.34.57.jpeg"/>
          <p:cNvPicPr/>
          <p:nvPr/>
        </p:nvPicPr>
        <p:blipFill rotWithShape="1">
          <a:blip r:embed="rId5">
            <a:clrChange>
              <a:clrFrom>
                <a:srgbClr val="737E90"/>
              </a:clrFrom>
              <a:clrTo>
                <a:srgbClr val="737E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76" t="41647" r="7706" b="42588"/>
          <a:stretch/>
        </p:blipFill>
        <p:spPr bwMode="auto">
          <a:xfrm>
            <a:off x="4643438" y="5500702"/>
            <a:ext cx="600075" cy="638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4643446"/>
            <a:ext cx="291464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858312" cy="50006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1000" dirty="0" smtClean="0"/>
              <a:t>SECRETARIA MUNICIPAL DE EDUCAÇÃO DE PINHÃO - SETOR DE ALIMENTAÇÃO ESCOLAR PROGRAMA NACIONAL DE ALIMENTAÇÃO ESCOLAR – PNAE</a:t>
            </a:r>
            <a:br>
              <a:rPr lang="pt-BR" sz="1000" dirty="0" smtClean="0"/>
            </a:br>
            <a:r>
              <a:rPr lang="pt-BR" sz="1000" dirty="0" smtClean="0"/>
              <a:t>CARDÁPIO VERÃO - CMEI  ORLANDO DIOGO</a:t>
            </a:r>
            <a:br>
              <a:rPr lang="pt-BR" sz="1000" dirty="0" smtClean="0"/>
            </a:br>
            <a:r>
              <a:rPr lang="pt-BR" sz="1000" dirty="0" smtClean="0"/>
              <a:t>MODALIDADE DE ENSINO - Educação Infantil / FAIXA ETÁRIA maiores de 4 anos</a:t>
            </a:r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2844" y="785794"/>
          <a:ext cx="8858311" cy="307183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00198"/>
                <a:gridCol w="1452573"/>
                <a:gridCol w="1476385"/>
                <a:gridCol w="1476385"/>
                <a:gridCol w="1476385"/>
                <a:gridCol w="1476385"/>
              </a:tblGrid>
              <a:tr h="691093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HORÁRIOS / REFEIÇÃO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/>
                        <a:t>Segunda Feira 27/03/2023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/>
                        <a:t>Terça</a:t>
                      </a:r>
                      <a:r>
                        <a:rPr lang="pt-BR" sz="1200" u="none" strike="noStrike" baseline="0" dirty="0" smtClean="0"/>
                        <a:t> </a:t>
                      </a:r>
                      <a:r>
                        <a:rPr lang="pt-BR" sz="1200" u="none" strike="noStrike" dirty="0" smtClean="0"/>
                        <a:t>feira   28/03/2023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/>
                        <a:t>Quarta</a:t>
                      </a:r>
                      <a:r>
                        <a:rPr lang="pt-BR" sz="1200" u="none" strike="noStrike" baseline="0" dirty="0" smtClean="0"/>
                        <a:t> </a:t>
                      </a:r>
                      <a:r>
                        <a:rPr lang="pt-BR" sz="1200" u="none" strike="noStrike" dirty="0" smtClean="0"/>
                        <a:t>feira 29/03/2023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/>
                        <a:t>Quinta</a:t>
                      </a:r>
                      <a:r>
                        <a:rPr lang="pt-BR" sz="1200" u="none" strike="noStrike" baseline="0" dirty="0" smtClean="0"/>
                        <a:t> </a:t>
                      </a:r>
                      <a:r>
                        <a:rPr lang="pt-BR" sz="1200" u="none" strike="noStrike" dirty="0" smtClean="0"/>
                        <a:t>feira 30/03/2023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/>
                        <a:t>Sexta</a:t>
                      </a:r>
                      <a:r>
                        <a:rPr lang="pt-BR" sz="1200" u="none" strike="noStrike" baseline="0" dirty="0" smtClean="0"/>
                        <a:t> </a:t>
                      </a:r>
                      <a:r>
                        <a:rPr lang="pt-BR" sz="1200" u="none" strike="noStrike" smtClean="0"/>
                        <a:t>feira  31/03/2023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9350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baseline="0" dirty="0" smtClean="0"/>
                        <a:t>Lanche da manhã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baseline="0" dirty="0" smtClean="0"/>
                        <a:t>8:30</a:t>
                      </a: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Ovo cozido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Chá de erva doce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Banana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Pão de vegetais com manteiga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Pêra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900" b="0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/>
                      <a:r>
                        <a:rPr lang="pt-BR" sz="900" b="0" dirty="0" smtClean="0">
                          <a:latin typeface="Arial" pitchFamily="34" charset="0"/>
                          <a:cs typeface="Arial" pitchFamily="34" charset="0"/>
                        </a:rPr>
                        <a:t>Bolacha</a:t>
                      </a:r>
                      <a:r>
                        <a:rPr lang="pt-BR" sz="900" b="0" baseline="0" dirty="0" smtClean="0">
                          <a:latin typeface="Arial" pitchFamily="34" charset="0"/>
                          <a:cs typeface="Arial" pitchFamily="34" charset="0"/>
                        </a:rPr>
                        <a:t> de aveia</a:t>
                      </a:r>
                    </a:p>
                    <a:p>
                      <a:pPr algn="ctr"/>
                      <a:r>
                        <a:rPr lang="pt-BR" sz="900" b="0" baseline="0" dirty="0" smtClean="0">
                          <a:latin typeface="Arial" pitchFamily="34" charset="0"/>
                          <a:cs typeface="Arial" pitchFamily="34" charset="0"/>
                        </a:rPr>
                        <a:t>Caqui</a:t>
                      </a:r>
                      <a:endParaRPr lang="pt-BR" sz="9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900" b="0" dirty="0" smtClean="0"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/>
                      <a:r>
                        <a:rPr lang="pt-BR" sz="900" b="0" dirty="0" smtClean="0">
                          <a:latin typeface="Arial" pitchFamily="34" charset="0"/>
                          <a:cs typeface="Arial" pitchFamily="34" charset="0"/>
                        </a:rPr>
                        <a:t>Pão de milho com manteiga</a:t>
                      </a:r>
                    </a:p>
                    <a:p>
                      <a:pPr algn="ctr"/>
                      <a:r>
                        <a:rPr lang="pt-BR" sz="900" b="0" dirty="0" smtClean="0">
                          <a:latin typeface="Arial" pitchFamily="34" charset="0"/>
                          <a:cs typeface="Arial" pitchFamily="34" charset="0"/>
                        </a:rPr>
                        <a:t>Maçã</a:t>
                      </a:r>
                      <a:endParaRPr lang="pt-BR" sz="9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900" b="0" dirty="0" smtClean="0">
                          <a:latin typeface="Arial" pitchFamily="34" charset="0"/>
                          <a:cs typeface="Arial" pitchFamily="34" charset="0"/>
                        </a:rPr>
                        <a:t>Vitamina de Mamão</a:t>
                      </a:r>
                      <a:endParaRPr lang="pt-BR" sz="9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7566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ALMOÇO</a:t>
                      </a:r>
                      <a:r>
                        <a:rPr lang="pt-BR" sz="1100" b="1" u="none" strike="noStrike" dirty="0"/>
                        <a:t> </a:t>
                      </a:r>
                      <a:r>
                        <a:rPr lang="pt-BR" sz="1100" b="1" u="none" strike="noStrike" baseline="0" dirty="0" smtClean="0"/>
                        <a:t> </a:t>
                      </a:r>
                      <a:r>
                        <a:rPr lang="pt-BR" sz="1100" b="1" u="none" strike="noStrike" dirty="0" smtClean="0"/>
                        <a:t>11:00</a:t>
                      </a:r>
                    </a:p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JANTAR 16:00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Ervilha partida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moída</a:t>
                      </a:r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colorida (cenoura, chuchu)</a:t>
                      </a:r>
                      <a:endParaRPr lang="pt-BR" sz="900" b="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 com espinafre</a:t>
                      </a:r>
                    </a:p>
                    <a:p>
                      <a:pPr algn="ctr" fontAlgn="ctr"/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Beterraba cozida </a:t>
                      </a:r>
                      <a:endParaRPr lang="pt-BR" sz="900" b="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Músculo </a:t>
                      </a: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Macarrão integral com frango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Abobrinha refogada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carioca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Couve manteiga refogada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Frango com batata salsa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</a:t>
                      </a:r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preto</a:t>
                      </a:r>
                    </a:p>
                    <a:p>
                      <a:pPr algn="ctr" fontAlgn="ctr"/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Carne moída com tomate</a:t>
                      </a:r>
                    </a:p>
                  </a:txBody>
                  <a:tcPr marL="0" marR="0" marT="0" marB="0" anchor="ctr"/>
                </a:tc>
              </a:tr>
              <a:tr h="47007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LANCHE DA TARDE 14:00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Vitamina de mamão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Biscoito de leite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Pêra</a:t>
                      </a:r>
                      <a:endParaRPr lang="pt-BR" sz="9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Bolacha caseira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Caqui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Iogurte</a:t>
                      </a:r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de frutas </a:t>
                      </a:r>
                    </a:p>
                    <a:p>
                      <a:pPr algn="ctr" fontAlgn="ctr"/>
                      <a:r>
                        <a:rPr lang="pt-BR" sz="900" b="0" u="none" strike="noStrike" smtClean="0">
                          <a:latin typeface="Arial" pitchFamily="34" charset="0"/>
                          <a:cs typeface="Arial" pitchFamily="34" charset="0"/>
                        </a:rPr>
                        <a:t>Mamão </a:t>
                      </a:r>
                      <a:endParaRPr lang="pt-BR" sz="9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6072198" y="4214818"/>
          <a:ext cx="2928958" cy="200026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28958"/>
              </a:tblGrid>
              <a:tr h="440116">
                <a:tc>
                  <a:txBody>
                    <a:bodyPr/>
                    <a:lstStyle/>
                    <a:p>
                      <a:r>
                        <a:rPr lang="pt-BR" dirty="0" smtClean="0"/>
                        <a:t>Composição nutricional</a:t>
                      </a:r>
                      <a:endParaRPr lang="pt-BR" dirty="0"/>
                    </a:p>
                  </a:txBody>
                  <a:tcPr/>
                </a:tc>
              </a:tr>
              <a:tr h="156014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2071670" y="5715016"/>
          <a:ext cx="3929090" cy="28575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2909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pt-BR" sz="800" dirty="0" err="1" smtClean="0"/>
                        <a:t>Naiara</a:t>
                      </a:r>
                      <a:r>
                        <a:rPr lang="pt-BR" sz="800" dirty="0" smtClean="0"/>
                        <a:t> T. </a:t>
                      </a:r>
                      <a:r>
                        <a:rPr lang="pt-BR" sz="800" dirty="0" err="1" smtClean="0"/>
                        <a:t>Raitz</a:t>
                      </a:r>
                      <a:r>
                        <a:rPr lang="pt-BR" sz="800" dirty="0" smtClean="0"/>
                        <a:t> CRN8-5976,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err="1" smtClean="0"/>
                        <a:t>Lovaine</a:t>
                      </a:r>
                      <a:r>
                        <a:rPr lang="pt-BR" sz="800" dirty="0" smtClean="0"/>
                        <a:t> C. </a:t>
                      </a:r>
                      <a:r>
                        <a:rPr lang="pt-BR" sz="800" dirty="0" err="1" smtClean="0"/>
                        <a:t>Levinske</a:t>
                      </a:r>
                      <a:r>
                        <a:rPr lang="pt-BR" sz="800" dirty="0" smtClean="0"/>
                        <a:t> CRN8-7261,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smtClean="0"/>
                        <a:t>Solange</a:t>
                      </a:r>
                      <a:r>
                        <a:rPr lang="pt-BR" sz="800" baseline="0" dirty="0" smtClean="0"/>
                        <a:t> P. Caldas CRN8-2675</a:t>
                      </a:r>
                      <a:endParaRPr lang="pt-BR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0" name="AutoShape 6" descr="blob:https://web.whatsapp.com/b29608f1-baa2-4d84-8291-726f0ce5da1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3" name="AutoShape 9" descr="blob:https://web.whatsapp.com/b7098d09-85c5-494e-a722-42f7e564f2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blob:https://web.whatsapp.com/a6754a36-9786-454a-9e32-3385a9a529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1" name="AutoShape 17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3" name="AutoShape 19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5" name="AutoShape 21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357694"/>
            <a:ext cx="1857388" cy="178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Imagem 18" descr="C:\Users\Usuario\Downloads\WhatsApp Image 2021-11-26 at 10.03.53.jpeg"/>
          <p:cNvPicPr/>
          <p:nvPr/>
        </p:nvPicPr>
        <p:blipFill rotWithShape="1">
          <a:blip r:embed="rId3" cstate="print">
            <a:clrChange>
              <a:clrFrom>
                <a:srgbClr val="C9C7C8"/>
              </a:clrFrom>
              <a:clrTo>
                <a:srgbClr val="C9C7C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37" t="42329" r="39506" b="12835"/>
          <a:stretch/>
        </p:blipFill>
        <p:spPr bwMode="auto">
          <a:xfrm>
            <a:off x="2285984" y="5286388"/>
            <a:ext cx="782588" cy="681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Imagem 19" descr="C:\Users\Usuario\Downloads\WhatsApp Image 2021-11-26 at 10.48.18.jpeg"/>
          <p:cNvPicPr/>
          <p:nvPr/>
        </p:nvPicPr>
        <p:blipFill rotWithShape="1"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10" t="26793" r="28991" b="45660"/>
          <a:stretch/>
        </p:blipFill>
        <p:spPr bwMode="auto">
          <a:xfrm>
            <a:off x="3571868" y="5357826"/>
            <a:ext cx="628650" cy="695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Imagem 20" descr="C:\Users\Usuario\Downloads\WhatsApp Image 2021-11-26 at 10.34.57.jpeg"/>
          <p:cNvPicPr/>
          <p:nvPr/>
        </p:nvPicPr>
        <p:blipFill rotWithShape="1">
          <a:blip r:embed="rId5">
            <a:clrChange>
              <a:clrFrom>
                <a:srgbClr val="737E90"/>
              </a:clrFrom>
              <a:clrTo>
                <a:srgbClr val="737E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76" t="41647" r="7706" b="42588"/>
          <a:stretch/>
        </p:blipFill>
        <p:spPr bwMode="auto">
          <a:xfrm>
            <a:off x="5000628" y="5357826"/>
            <a:ext cx="600075" cy="638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4643446"/>
            <a:ext cx="291464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756</Words>
  <Application>Microsoft Office PowerPoint</Application>
  <PresentationFormat>Apresentação na tela (4:3)</PresentationFormat>
  <Paragraphs>238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SECRETARIA MUNICIPAL DE EDUCAÇÃO DE PINHÃO - SETOR DE ALIMENTAÇÃO ESCOLAR PROGRAMA NACIONAL DE ALIMENTAÇÃO ESCOLAR – PNAE CARDÁPIO VERÃO - CMEI  ORLANDO DIOGO MODALIDADE DE ENSINO - Educação Infantil / FAIXA ETÁRIA maiores de 4 anos</vt:lpstr>
      <vt:lpstr>SECRETARIA MUNICIPAL DE EDUCAÇÃO DE PINHÃO - SETOR DE ALIMENTAÇÃO ESCOLAR PROGRAMA NACIONAL DE ALIMENTAÇÃO ESCOLAR – PNAE CARDÁPIO VERÃO - CMEI  ORLANDO DIOGO MODALIDADE DE ENSINO - Educação Infantil / FAIXA ETÁRIA maiores de 4 anos</vt:lpstr>
      <vt:lpstr>SECRETARIA MUNICIPAL DE EDUCAÇÃO DE PINHÃO - SETOR DE ALIMENTAÇÃO ESCOLAR PROGRAMA NACIONAL DE ALIMENTAÇÃO ESCOLAR – PNAE CARDÁPIO VERÃO - CMEI  ORLANDO DIOGO MODALIDADE DE ENSINO - Educação Infantil / FAIXA ETÁRIA maiores de 4 anos</vt:lpstr>
      <vt:lpstr>SECRETARIA MUNICIPAL DE EDUCAÇÃO DE PINHÃO - SETOR DE ALIMENTAÇÃO ESCOLAR PROGRAMA NACIONAL DE ALIMENTAÇÃO ESCOLAR – PNAE CARDÁPIO VERÃO - CMEI  ORLANDO DIOGO MODALIDADE DE ENSINO - Educação Infantil / FAIXA ETÁRIA maiores de 4 anos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MUNICIPAL DE EDUCAÇÃO DE PINHÃO - SETOR DE ALIMENTAÇÃO ESCOLAR PROGRAMA NACIONAL DE ALIMENTAÇÃO ESCOLAR – PNAE CARDÁPIO VERÃO - CMEI  MODALIDADE DE ENSINO - Educação Infantil / FAIXA ETÁRIA 7 meses a 3 anos</dc:title>
  <dc:creator>OEM</dc:creator>
  <cp:lastModifiedBy>Usuario</cp:lastModifiedBy>
  <cp:revision>25</cp:revision>
  <cp:lastPrinted>2023-02-28T16:25:37Z</cp:lastPrinted>
  <dcterms:created xsi:type="dcterms:W3CDTF">2022-04-01T16:11:53Z</dcterms:created>
  <dcterms:modified xsi:type="dcterms:W3CDTF">2023-02-28T16:33:01Z</dcterms:modified>
</cp:coreProperties>
</file>