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FD53E-952D-423D-972E-C1D8DF02F299}" type="datetimeFigureOut">
              <a:rPr lang="pt-BR" smtClean="0"/>
              <a:pPr/>
              <a:t>07/12/2022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14B19-C6FD-4A15-B78A-0A8B60737E8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643446"/>
            <a:ext cx="1643074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 </a:t>
            </a:r>
            <a:r>
              <a:rPr lang="pt-BR" sz="1000" b="1" dirty="0" smtClean="0"/>
              <a:t>SEM LACTOSE</a:t>
            </a:r>
            <a:r>
              <a:rPr lang="pt-BR" sz="1000" dirty="0" smtClean="0"/>
              <a:t/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973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85854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Segunda</a:t>
                      </a:r>
                      <a:r>
                        <a:rPr sz="1200" spc="-5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06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/>
                        <a:t>T</a:t>
                      </a:r>
                      <a:r>
                        <a:rPr sz="1200" dirty="0"/>
                        <a:t>erça</a:t>
                      </a:r>
                      <a:r>
                        <a:rPr sz="1200" spc="-40" dirty="0"/>
                        <a:t> </a:t>
                      </a:r>
                      <a:r>
                        <a:rPr sz="1200"/>
                        <a:t>feira  </a:t>
                      </a:r>
                      <a:r>
                        <a:rPr lang="pt-BR" sz="1200" dirty="0" smtClean="0"/>
                        <a:t>07</a:t>
                      </a:r>
                      <a:r>
                        <a:rPr sz="1200" smtClean="0"/>
                        <a:t>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Quarta</a:t>
                      </a:r>
                      <a:r>
                        <a:rPr sz="1200" spc="-6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08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Quinta</a:t>
                      </a:r>
                      <a:r>
                        <a:rPr sz="1200" spc="-40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09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/>
                        <a:t>Sexta</a:t>
                      </a:r>
                      <a:r>
                        <a:rPr sz="1200" spc="-80"/>
                        <a:t> </a:t>
                      </a:r>
                      <a:r>
                        <a:rPr sz="1200" spc="-5" smtClean="0"/>
                        <a:t>feir</a:t>
                      </a:r>
                      <a:r>
                        <a:rPr lang="pt-BR" sz="1200" spc="-5" dirty="0" smtClean="0"/>
                        <a:t>a</a:t>
                      </a:r>
                      <a:r>
                        <a:rPr lang="pt-BR" sz="1200" spc="-5" baseline="0" dirty="0" smtClean="0"/>
                        <a:t> 10/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8999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/>
                        <a:t>DESJEJUM</a:t>
                      </a:r>
                      <a:r>
                        <a:rPr lang="pt-BR" sz="1000" b="1" u="none" strike="noStrike" baseline="0" dirty="0" smtClean="0"/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Omelete simples com tomate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Chá de camomila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com açúcar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integral sem lactose com nata sem lactose</a:t>
                      </a: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Chocolate quente sem lactose (cacau)</a:t>
                      </a:r>
                      <a:endParaRPr lang="pt-BR" sz="9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Pão de vegetais  sem lactose com queijo sem lactose</a:t>
                      </a:r>
                    </a:p>
                    <a:p>
                      <a:pPr algn="ctr" defTabSz="0"/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 caqui  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Pão sem lactose com nata sem lactose</a:t>
                      </a: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Laranja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0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defTabSz="0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Cereal matinal</a:t>
                      </a:r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 com leite sem lactose </a:t>
                      </a:r>
                    </a:p>
                    <a:p>
                      <a:pPr algn="ctr" defTabSz="0"/>
                      <a:r>
                        <a:rPr lang="pt-BR" sz="900" baseline="0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70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endParaRPr lang="pt-BR" sz="1100" b="1" u="none" strike="noStrike" dirty="0" smtClean="0"/>
                    </a:p>
                    <a:p>
                      <a:pPr algn="ctr" fontAlgn="ctr"/>
                      <a:r>
                        <a:rPr lang="pt-BR" sz="1100" b="1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cozida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refogada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Couve manteiga refogada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Peixe empanado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e assado</a:t>
                      </a: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Brócolis refogado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 à Jardineira (frango e legumes)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Repolho bicolor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Lentilha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 assado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Legumes refogados (batata, cenoura e chuchu)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257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Vitamina de banana com leite sem lactose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Biscoito de polvilho sem lactose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Melão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err="1" smtClean="0">
                          <a:latin typeface="Arial" pitchFamily="34" charset="0"/>
                          <a:cs typeface="Arial" pitchFamily="34" charset="0"/>
                        </a:rPr>
                        <a:t>Ponkan</a:t>
                      </a: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Manga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82708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Macarrão a bolonhesa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Ovo mexido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Tomate 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preto</a:t>
                      </a:r>
                    </a:p>
                    <a:p>
                      <a:pPr algn="ctr" fontAlgn="ctr"/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Risoto à primavera </a:t>
                      </a:r>
                      <a:r>
                        <a:rPr lang="pt-BR" sz="900" u="none" strike="noStrike" dirty="0" smtClean="0">
                          <a:latin typeface="+mn-lt"/>
                        </a:rPr>
                        <a:t>(arroz </a:t>
                      </a:r>
                      <a:r>
                        <a:rPr lang="pt-BR" sz="900" u="none" strike="noStrike" dirty="0" err="1" smtClean="0">
                          <a:latin typeface="+mn-lt"/>
                        </a:rPr>
                        <a:t>parboilizado</a:t>
                      </a:r>
                      <a:r>
                        <a:rPr lang="pt-BR" sz="900" u="none" strike="noStrike" dirty="0" smtClean="0">
                          <a:latin typeface="+mn-lt"/>
                        </a:rPr>
                        <a:t>, brócolis, cenoura, couve flor, peito de frango)</a:t>
                      </a:r>
                      <a:endParaRPr lang="pt-BR" sz="900" u="none" strike="noStrike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b="0" i="0" u="none" strike="noStrike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Alface crespa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Suco de uva integral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Torta de sardinha sem lactose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Sopa cabocla (fubá,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carne, couve, abóbora)</a:t>
                      </a:r>
                      <a:endParaRPr lang="pt-BR" sz="9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572132" y="4786322"/>
          <a:ext cx="3357586" cy="185738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57586"/>
              </a:tblGrid>
              <a:tr h="408679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448709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643042" y="6000768"/>
          <a:ext cx="4000528" cy="2279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00052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1" name="Imagem 20" descr="C:\Users\Usuario\Downloads\WhatsApp Image 2021-11-26 at 10.48.18.jpeg"/>
          <p:cNvPicPr/>
          <p:nvPr/>
        </p:nvPicPr>
        <p:blipFill rotWithShape="1"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510" t="26793" r="28991" b="45660"/>
          <a:stretch/>
        </p:blipFill>
        <p:spPr bwMode="auto">
          <a:xfrm>
            <a:off x="3286116" y="5572140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3" name="Imagem 22" descr="C:\Users\Usuario\Downloads\WhatsApp Image 2021-11-26 at 10.34.57.jpeg"/>
          <p:cNvPicPr/>
          <p:nvPr/>
        </p:nvPicPr>
        <p:blipFill rotWithShape="1">
          <a:blip r:embed="rId4" cstate="print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176" t="41647" r="7706" b="42588"/>
          <a:stretch/>
        </p:blipFill>
        <p:spPr bwMode="auto">
          <a:xfrm>
            <a:off x="4929190" y="5643578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5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37" t="42329" r="39506" b="12835"/>
          <a:stretch/>
        </p:blipFill>
        <p:spPr bwMode="auto">
          <a:xfrm>
            <a:off x="2214546" y="5572140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72132" y="5143512"/>
            <a:ext cx="3357586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572008"/>
            <a:ext cx="1785950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 - </a:t>
            </a:r>
            <a:r>
              <a:rPr lang="pt-BR" sz="1000" b="1" dirty="0" smtClean="0"/>
              <a:t>SEM LACTOSE</a:t>
            </a:r>
            <a:r>
              <a:rPr lang="pt-BR" sz="1000" dirty="0" smtClean="0"/>
              <a:t/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4137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28760"/>
                <a:gridCol w="1524010"/>
                <a:gridCol w="1476385"/>
              </a:tblGrid>
              <a:tr h="518160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4170" marR="194945" indent="-1447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Segunda</a:t>
                      </a:r>
                      <a:r>
                        <a:rPr sz="1100" spc="-55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 spc="-320"/>
                        <a:t> </a:t>
                      </a:r>
                      <a:r>
                        <a:rPr lang="pt-BR" sz="1100" spc="-5" dirty="0" smtClean="0"/>
                        <a:t>13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90" smtClean="0"/>
                        <a:t>T</a:t>
                      </a:r>
                      <a:r>
                        <a:rPr sz="1100" smtClean="0"/>
                        <a:t>erça</a:t>
                      </a:r>
                      <a:r>
                        <a:rPr lang="pt-BR" sz="1100" dirty="0" smtClean="0"/>
                        <a:t> </a:t>
                      </a:r>
                      <a:r>
                        <a:rPr lang="pt-BR" sz="1100" spc="-40" baseline="0" dirty="0" smtClean="0"/>
                        <a:t> </a:t>
                      </a:r>
                      <a:r>
                        <a:rPr sz="1100" smtClean="0"/>
                        <a:t>feira</a:t>
                      </a:r>
                      <a:r>
                        <a:rPr lang="pt-BR" sz="1100" dirty="0" smtClean="0"/>
                        <a:t> </a:t>
                      </a:r>
                      <a:r>
                        <a:rPr sz="1100" smtClean="0"/>
                        <a:t> </a:t>
                      </a:r>
                      <a:r>
                        <a:rPr lang="pt-BR" sz="1100" dirty="0" smtClean="0"/>
                        <a:t>  </a:t>
                      </a:r>
                      <a:r>
                        <a:rPr sz="1100" smtClean="0"/>
                        <a:t> </a:t>
                      </a:r>
                      <a:r>
                        <a:rPr lang="pt-BR" sz="1100" dirty="0" smtClean="0"/>
                        <a:t>14</a:t>
                      </a:r>
                      <a:r>
                        <a:rPr sz="1100" smtClean="0"/>
                        <a:t>/</a:t>
                      </a:r>
                      <a:r>
                        <a:rPr sz="1100" spc="5" smtClean="0"/>
                        <a:t>0</a:t>
                      </a:r>
                      <a:r>
                        <a:rPr lang="pt-BR" sz="1100" spc="5" dirty="0" smtClean="0"/>
                        <a:t>3</a:t>
                      </a:r>
                      <a:r>
                        <a:rPr sz="1100" smtClean="0"/>
                        <a:t>/</a:t>
                      </a:r>
                      <a:r>
                        <a:rPr sz="1100" spc="-5" smtClean="0"/>
                        <a:t>2</a:t>
                      </a:r>
                      <a:r>
                        <a:rPr sz="1100" spc="-10" smtClean="0"/>
                        <a:t>0</a:t>
                      </a:r>
                      <a:r>
                        <a:rPr lang="pt-BR" sz="1100" spc="-10" dirty="0" smtClean="0"/>
                        <a:t>2</a:t>
                      </a:r>
                      <a:r>
                        <a:rPr lang="pt-BR" sz="1100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Quarta</a:t>
                      </a:r>
                      <a:r>
                        <a:rPr sz="1100" spc="-65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 spc="-320"/>
                        <a:t> </a:t>
                      </a:r>
                      <a:r>
                        <a:rPr lang="pt-BR" sz="1100" spc="-5" dirty="0" smtClean="0"/>
                        <a:t>15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spc="-5" dirty="0"/>
                        <a:t>Quinta </a:t>
                      </a:r>
                      <a:r>
                        <a:rPr sz="1100" spc="20" dirty="0"/>
                        <a:t> </a:t>
                      </a:r>
                      <a:r>
                        <a:rPr sz="1100" spc="-5"/>
                        <a:t>feira </a:t>
                      </a:r>
                      <a:r>
                        <a:rPr sz="1100"/>
                        <a:t> </a:t>
                      </a:r>
                      <a:r>
                        <a:rPr lang="pt-BR" sz="1100" spc="-5" dirty="0" smtClean="0"/>
                        <a:t>16</a:t>
                      </a:r>
                      <a:r>
                        <a:rPr sz="1100" spc="-5" smtClean="0"/>
                        <a:t>/0</a:t>
                      </a:r>
                      <a:r>
                        <a:rPr lang="pt-BR" sz="1100" spc="-5" dirty="0" smtClean="0"/>
                        <a:t>3</a:t>
                      </a:r>
                      <a:r>
                        <a:rPr sz="1100" spc="-5" smtClean="0"/>
                        <a:t>/202</a:t>
                      </a:r>
                      <a:r>
                        <a:rPr lang="pt-BR" sz="1100" spc="-5" dirty="0" smtClean="0"/>
                        <a:t>3</a:t>
                      </a:r>
                      <a:endParaRPr sz="11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/>
                        <a:t>Sexta feira</a:t>
                      </a:r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pt-BR" sz="1050" dirty="0" smtClean="0"/>
                        <a:t>17/03/2023</a:t>
                      </a:r>
                      <a:endParaRPr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701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/>
                        <a:t>DESJEJUM</a:t>
                      </a:r>
                      <a:r>
                        <a:rPr lang="pt-BR" sz="1000" b="1" u="none" strike="noStrike" baseline="0" dirty="0" smtClean="0"/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8:00 A 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Farofa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 ovo com aveia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Chá de erva cidreira com açúcar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 integral  sem lactose com requeijão sem lactose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Chocolate quente  sem lactose (cacau)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Bolo de maçã sem lactose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mamão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Pão de milho sem lactose com requeijão sem lactose</a:t>
                      </a:r>
                    </a:p>
                    <a:p>
                      <a:pPr algn="ctr"/>
                      <a:r>
                        <a:rPr lang="pt-BR" sz="900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Cereal matinal com açúcar com leite sem lactose</a:t>
                      </a:r>
                      <a:endParaRPr lang="pt-BR" sz="9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endParaRPr lang="pt-BR" sz="1100" b="1" u="none" strike="noStrike" dirty="0" smtClean="0"/>
                    </a:p>
                    <a:p>
                      <a:pPr algn="ctr" fontAlgn="ctr"/>
                      <a:r>
                        <a:rPr lang="pt-BR" sz="1100" b="1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porco a espanhola (batata, estrato de tomate)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</a:t>
                      </a: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Músculo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 cozida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Ervilha partida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desfiado ao molho de tomate 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Brócolis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Macarrão integral com frango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Chuchu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colorida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(cenoura, chuchu)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Couve flor refogada</a:t>
                      </a:r>
                      <a:endParaRPr lang="pt-BR" sz="9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2962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Suco de uva integral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 de queijo sem lactose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Vitamina 1 (açúcar mascavo, aveia, banana, leite sem lactose, maçã)</a:t>
                      </a:r>
                      <a:endParaRPr lang="pt-BR" sz="900" b="0" i="0" u="none" strike="noStrike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Laranja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Caqui 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Macarrão com sardinha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Farofa de ovo com espinafre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Chá de hortelã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>
                          <a:latin typeface="Arial" pitchFamily="34" charset="0"/>
                          <a:cs typeface="Arial" pitchFamily="34" charset="0"/>
                        </a:rPr>
                        <a:t>Caldo 7 (frango, feijão carioca, batata salsa, couve, aveia, arroz integral)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Risoto de frango</a:t>
                      </a:r>
                    </a:p>
                    <a:p>
                      <a:pPr algn="ctr" fontAlgn="ctr"/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</a:t>
                      </a:r>
                      <a:r>
                        <a:rPr lang="pt-BR" sz="9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cozida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u="none" strike="noStrike" dirty="0">
                          <a:latin typeface="Arial" pitchFamily="34" charset="0"/>
                          <a:cs typeface="Arial" pitchFamily="34" charset="0"/>
                        </a:rPr>
                        <a:t>Caldo 6 (carne </a:t>
                      </a:r>
                      <a:r>
                        <a:rPr lang="pt-BR" sz="9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moída, </a:t>
                      </a:r>
                      <a:r>
                        <a:rPr lang="pt-BR" sz="900" u="none" strike="noStrike" dirty="0">
                          <a:latin typeface="Arial" pitchFamily="34" charset="0"/>
                          <a:cs typeface="Arial" pitchFamily="34" charset="0"/>
                        </a:rPr>
                        <a:t>feijão carioca, batata doce, cenoura ,chuchu)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857884" y="4214818"/>
          <a:ext cx="3143272" cy="23574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43272"/>
              </a:tblGrid>
              <a:tr h="518708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838746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785918" y="5857892"/>
          <a:ext cx="4000528" cy="2279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000528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37" t="42329" r="39506" b="12835"/>
          <a:stretch/>
        </p:blipFill>
        <p:spPr bwMode="auto">
          <a:xfrm>
            <a:off x="2214546" y="5429264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510" t="26793" r="28991" b="45660"/>
          <a:stretch/>
        </p:blipFill>
        <p:spPr bwMode="auto">
          <a:xfrm>
            <a:off x="3571868" y="5429264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 cstate="print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176" t="41647" r="7706" b="42588"/>
          <a:stretch/>
        </p:blipFill>
        <p:spPr bwMode="auto">
          <a:xfrm>
            <a:off x="4714876" y="5500702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7884" y="4763868"/>
            <a:ext cx="3143272" cy="180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500570"/>
            <a:ext cx="1643106" cy="1591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– </a:t>
            </a:r>
            <a:r>
              <a:rPr lang="pt-BR" sz="1000" b="1" dirty="0" smtClean="0"/>
              <a:t>SEM LACTOSE</a:t>
            </a:r>
            <a:r>
              <a:rPr lang="pt-BR" sz="1000" dirty="0" smtClean="0"/>
              <a:t/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3724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97291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8615" marR="194945" indent="-14986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Segunda</a:t>
                      </a:r>
                      <a:r>
                        <a:rPr sz="1200" spc="-5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10" dirty="0" smtClean="0"/>
                        <a:t>20</a:t>
                      </a:r>
                      <a:r>
                        <a:rPr sz="1200" spc="-10" smtClean="0"/>
                        <a:t>/0</a:t>
                      </a:r>
                      <a:r>
                        <a:rPr lang="pt-BR" sz="1200" spc="-10" dirty="0" smtClean="0"/>
                        <a:t>3</a:t>
                      </a:r>
                      <a:r>
                        <a:rPr sz="1200" spc="-10" smtClean="0"/>
                        <a:t>/202</a:t>
                      </a:r>
                      <a:r>
                        <a:rPr lang="pt-BR" sz="1200" spc="-1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47345" indent="254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90" dirty="0"/>
                        <a:t>T</a:t>
                      </a:r>
                      <a:r>
                        <a:rPr sz="1200" dirty="0"/>
                        <a:t>erça</a:t>
                      </a:r>
                      <a:r>
                        <a:rPr sz="1200" spc="-40" dirty="0"/>
                        <a:t> </a:t>
                      </a:r>
                      <a:r>
                        <a:rPr sz="1200"/>
                        <a:t>feira  </a:t>
                      </a:r>
                      <a:r>
                        <a:rPr lang="pt-BR" sz="1200" dirty="0" smtClean="0"/>
                        <a:t>21</a:t>
                      </a:r>
                      <a:r>
                        <a:rPr sz="1200" smtClean="0"/>
                        <a:t>/</a:t>
                      </a:r>
                      <a:r>
                        <a:rPr sz="1200" spc="5" smtClean="0"/>
                        <a:t>0</a:t>
                      </a:r>
                      <a:r>
                        <a:rPr lang="pt-BR" sz="1200" spc="5" dirty="0" smtClean="0"/>
                        <a:t>3</a:t>
                      </a:r>
                      <a:r>
                        <a:rPr sz="1200" smtClean="0"/>
                        <a:t>/</a:t>
                      </a:r>
                      <a:r>
                        <a:rPr sz="1200" spc="-5" smtClean="0"/>
                        <a:t>2</a:t>
                      </a:r>
                      <a:r>
                        <a:rPr sz="1200" spc="-10" smtClean="0"/>
                        <a:t>0</a:t>
                      </a:r>
                      <a:r>
                        <a:rPr sz="1200" smtClean="0"/>
                        <a:t>2</a:t>
                      </a:r>
                      <a:r>
                        <a:rPr lang="pt-BR" sz="1200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6870" marR="302260" indent="-4572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Quarta</a:t>
                      </a:r>
                      <a:r>
                        <a:rPr sz="1200" spc="-65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22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05435" indent="-4318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200" spc="-5" dirty="0"/>
                        <a:t>Quinta</a:t>
                      </a:r>
                      <a:r>
                        <a:rPr sz="1200" spc="-40" dirty="0"/>
                        <a:t> </a:t>
                      </a:r>
                      <a:r>
                        <a:rPr sz="1200" spc="-5"/>
                        <a:t>feira </a:t>
                      </a:r>
                      <a:r>
                        <a:rPr sz="1200" spc="-320"/>
                        <a:t> </a:t>
                      </a:r>
                      <a:r>
                        <a:rPr lang="pt-BR" sz="1200" spc="-5" dirty="0" smtClean="0"/>
                        <a:t>23</a:t>
                      </a:r>
                      <a:r>
                        <a:rPr sz="1200" spc="-5" smtClean="0"/>
                        <a:t>/0</a:t>
                      </a:r>
                      <a:r>
                        <a:rPr lang="pt-BR" sz="1200" spc="-5" dirty="0" smtClean="0"/>
                        <a:t>3</a:t>
                      </a:r>
                      <a:r>
                        <a:rPr sz="1200" spc="-5" smtClean="0"/>
                        <a:t>/202</a:t>
                      </a:r>
                      <a:r>
                        <a:rPr lang="pt-BR" sz="1200" spc="-5" dirty="0" smtClean="0"/>
                        <a:t>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  <a:tc>
                  <a:txBody>
                    <a:bodyPr/>
                    <a:lstStyle/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1200" spc="-5"/>
                        <a:t>Sexta</a:t>
                      </a:r>
                      <a:r>
                        <a:rPr sz="1200" spc="-80"/>
                        <a:t> </a:t>
                      </a:r>
                      <a:r>
                        <a:rPr sz="1200" spc="-5" smtClean="0"/>
                        <a:t>fei</a:t>
                      </a:r>
                      <a:r>
                        <a:rPr lang="pt-BR" sz="1200" spc="-5" dirty="0" err="1" smtClean="0"/>
                        <a:t>ra</a:t>
                      </a:r>
                      <a:endParaRPr lang="pt-BR" sz="1200" spc="-5" dirty="0" smtClean="0"/>
                    </a:p>
                    <a:p>
                      <a:pPr marL="357505" marR="344805" indent="-3175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pt-BR" sz="1200" spc="-5" dirty="0" smtClean="0"/>
                        <a:t>24/03/2023</a:t>
                      </a:r>
                      <a:endParaRPr sz="12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68580" marB="0"/>
                </a:tc>
              </a:tr>
              <a:tr h="808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/>
                        <a:t>DESJEJUM</a:t>
                      </a:r>
                      <a:r>
                        <a:rPr lang="pt-BR" sz="1000" b="1" u="none" strike="noStrike" baseline="0" dirty="0" smtClean="0"/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8:00 A 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Ovo mexido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Chá de hortelã com açúcar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Mamão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 vegetais sem lactose com manteiga sem lactose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Pão integral sem lactose com queijo sem lactose</a:t>
                      </a:r>
                    </a:p>
                    <a:p>
                      <a:pPr algn="ctr"/>
                      <a:r>
                        <a:rPr lang="pt-BR" sz="800" b="0" dirty="0" smtClean="0">
                          <a:latin typeface="Arial" pitchFamily="34" charset="0"/>
                          <a:cs typeface="Arial" pitchFamily="34" charset="0"/>
                        </a:rPr>
                        <a:t>Pêra 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algn="ctr"/>
                      <a:r>
                        <a:rPr lang="pt-BR" sz="800" dirty="0" smtClean="0">
                          <a:latin typeface="Arial" pitchFamily="34" charset="0"/>
                          <a:cs typeface="Arial" pitchFamily="34" charset="0"/>
                        </a:rPr>
                        <a:t>Pão</a:t>
                      </a:r>
                      <a:r>
                        <a:rPr lang="pt-BR" sz="800" baseline="0" dirty="0" smtClean="0">
                          <a:latin typeface="Arial" pitchFamily="34" charset="0"/>
                          <a:cs typeface="Arial" pitchFamily="34" charset="0"/>
                        </a:rPr>
                        <a:t> branco sem lactose com manteiga sem lactose</a:t>
                      </a:r>
                    </a:p>
                    <a:p>
                      <a:pPr algn="ctr"/>
                      <a:r>
                        <a:rPr lang="pt-BR" sz="800" b="0" baseline="0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8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8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sem lactose com farinha de milho</a:t>
                      </a:r>
                      <a:endParaRPr lang="pt-BR" sz="800" b="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32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MANHÃ </a:t>
                      </a:r>
                      <a:r>
                        <a:rPr lang="pt-BR" sz="1000" b="1" u="none" strike="noStrike" dirty="0" smtClean="0"/>
                        <a:t>9:00 a 9:30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repolho</a:t>
                      </a:r>
                    </a:p>
                    <a:p>
                      <a:pPr algn="ctr" fontAlgn="ctr"/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8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  <a:endParaRPr lang="pt-BR" sz="800" u="none" strike="noStrike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Lentilha </a:t>
                      </a:r>
                    </a:p>
                    <a:p>
                      <a:pPr algn="ctr" fontAlgn="ctr"/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Beterraba cozida </a:t>
                      </a:r>
                      <a:endParaRPr lang="pt-BR" sz="80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moída refogada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Purê de batatas sem lactose</a:t>
                      </a:r>
                      <a:endParaRPr lang="pt-BR" sz="8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Peito de frango grelhado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Cenoura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com cenoura ralada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com mandioca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Brócolis 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Músculo com legumes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Couve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flor</a:t>
                      </a:r>
                      <a:endParaRPr lang="pt-BR" sz="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062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endParaRPr lang="pt-BR" sz="1100" b="1" u="none" strike="noStrike" dirty="0" smtClean="0"/>
                    </a:p>
                    <a:p>
                      <a:pPr algn="ctr" fontAlgn="ctr"/>
                      <a:r>
                        <a:rPr lang="pt-BR" sz="1100" b="1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Suco de maçã</a:t>
                      </a:r>
                    </a:p>
                    <a:p>
                      <a:pPr algn="ctr" fontAlgn="ctr"/>
                      <a:r>
                        <a:rPr lang="pt-BR" sz="800" u="none" strike="noStrike" smtClean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  <a:r>
                        <a:rPr lang="pt-BR" sz="800" u="none" strike="noStrike" baseline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pt-BR" sz="800" u="none" strike="noStrike" smtClean="0">
                          <a:latin typeface="Arial" pitchFamily="34" charset="0"/>
                          <a:cs typeface="Arial" pitchFamily="34" charset="0"/>
                        </a:rPr>
                        <a:t>lo de banana e maçã sem açúcar sem lactose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Mamão  com</a:t>
                      </a:r>
                      <a:r>
                        <a:rPr lang="pt-BR" sz="8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aveia</a:t>
                      </a:r>
                      <a:endParaRPr lang="pt-BR" sz="8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Melancia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Pêra 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7026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Mingau de alho e ovo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Caldo 3 (frango, feijão, cará, brócolis, chuchu)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Abobrinha refogada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Vaca atolada (músculo e mandioca)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de panela com cenoura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cozida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Suco de laranja integral</a:t>
                      </a:r>
                    </a:p>
                    <a:p>
                      <a:pPr algn="ctr" fontAlgn="ctr"/>
                      <a:r>
                        <a:rPr lang="pt-BR" sz="8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Torta de frango</a:t>
                      </a:r>
                      <a:endParaRPr lang="pt-BR" sz="8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643570" y="4214818"/>
          <a:ext cx="3357586" cy="25003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57586"/>
              </a:tblGrid>
              <a:tr h="550145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95018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500166" y="5857892"/>
          <a:ext cx="4143404" cy="22796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143404"/>
              </a:tblGrid>
              <a:tr h="227964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37" t="42329" r="39506" b="12835"/>
          <a:stretch/>
        </p:blipFill>
        <p:spPr bwMode="auto">
          <a:xfrm>
            <a:off x="2071670" y="5429264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510" t="26793" r="28991" b="45660"/>
          <a:stretch/>
        </p:blipFill>
        <p:spPr bwMode="auto">
          <a:xfrm>
            <a:off x="3286116" y="5429264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 cstate="print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176" t="41647" r="7706" b="42588"/>
          <a:stretch/>
        </p:blipFill>
        <p:spPr bwMode="auto">
          <a:xfrm>
            <a:off x="4643438" y="5500702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4714884"/>
            <a:ext cx="3319466" cy="196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357694"/>
            <a:ext cx="1857388" cy="178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44" y="214291"/>
            <a:ext cx="8858312" cy="50006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1000" dirty="0" smtClean="0"/>
              <a:t>SECRETARIA MUNICIPAL DE EDUCAÇÃO DE PINHÃO - SETOR DE ALIMENTAÇÃO ESCOLAR PROGRAMA NACIONAL DE ALIMENTAÇÃO ESCOLAR – PNAE</a:t>
            </a:r>
            <a:br>
              <a:rPr lang="pt-BR" sz="1000" dirty="0" smtClean="0"/>
            </a:br>
            <a:r>
              <a:rPr lang="pt-BR" sz="1000" dirty="0" smtClean="0"/>
              <a:t>CARDÁPIO VERÃO - CMEI </a:t>
            </a:r>
            <a:r>
              <a:rPr lang="pt-BR" sz="1000" b="1" dirty="0" smtClean="0"/>
              <a:t>– SEM LACTOSE</a:t>
            </a:r>
            <a:r>
              <a:rPr lang="pt-BR" sz="1000" dirty="0" smtClean="0"/>
              <a:t/>
            </a:r>
            <a:br>
              <a:rPr lang="pt-BR" sz="1000" dirty="0" smtClean="0"/>
            </a:br>
            <a:r>
              <a:rPr lang="pt-BR" sz="1000" dirty="0" smtClean="0"/>
              <a:t>MODALIDADE DE ENSINO - Educação Infantil / FAIXA ETÁRIA maiores de 3 anos</a:t>
            </a:r>
            <a:endParaRPr lang="pt-BR" sz="1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4" y="785794"/>
          <a:ext cx="8858311" cy="35468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00198"/>
                <a:gridCol w="1452573"/>
                <a:gridCol w="1476385"/>
                <a:gridCol w="1476385"/>
                <a:gridCol w="1476385"/>
                <a:gridCol w="1476385"/>
              </a:tblGrid>
              <a:tr h="584582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HORÁRIOS / REFEIÇÃO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Segunda Feira 27/03/2023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Terça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  28/03/2023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Quarta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29/03/2023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Quinta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dirty="0" smtClean="0"/>
                        <a:t>feira 30/03/2023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 smtClean="0"/>
                        <a:t>Sexta</a:t>
                      </a:r>
                      <a:r>
                        <a:rPr lang="pt-BR" sz="1200" u="none" strike="noStrike" baseline="0" dirty="0" smtClean="0"/>
                        <a:t> </a:t>
                      </a:r>
                      <a:r>
                        <a:rPr lang="pt-BR" sz="1200" u="none" strike="noStrike" smtClean="0"/>
                        <a:t>feira  31/03/2023</a:t>
                      </a:r>
                      <a:endParaRPr lang="pt-BR" sz="12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7909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u="none" strike="noStrike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dirty="0" smtClean="0"/>
                        <a:t>DESJEJUM</a:t>
                      </a:r>
                      <a:r>
                        <a:rPr lang="pt-BR" sz="1000" b="1" u="none" strike="noStrike" baseline="0" dirty="0" smtClean="0"/>
                        <a:t>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u="none" strike="noStrike" baseline="0" dirty="0" smtClean="0"/>
                        <a:t>8:30</a:t>
                      </a:r>
                      <a:endParaRPr lang="pt-BR" sz="1000" b="1" i="0" u="none" strike="noStrike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Ovo cozido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Chá de erva doce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Pão de vegetais sem lactose com manteiga sem lactose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Pêra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Bolacha</a:t>
                      </a:r>
                      <a:r>
                        <a:rPr lang="pt-BR" sz="900" b="0" baseline="0" dirty="0" smtClean="0">
                          <a:latin typeface="Arial" pitchFamily="34" charset="0"/>
                          <a:cs typeface="Arial" pitchFamily="34" charset="0"/>
                        </a:rPr>
                        <a:t> de aveia sem lactose</a:t>
                      </a:r>
                    </a:p>
                    <a:p>
                      <a:pPr algn="ctr"/>
                      <a:r>
                        <a:rPr lang="pt-BR" sz="900" b="0" baseline="0" dirty="0" smtClean="0">
                          <a:latin typeface="Arial" pitchFamily="34" charset="0"/>
                          <a:cs typeface="Arial" pitchFamily="34" charset="0"/>
                        </a:rPr>
                        <a:t>Caqui</a:t>
                      </a:r>
                      <a:endParaRPr lang="pt-BR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Leite integral sem lactose</a:t>
                      </a: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Pão de milho sem lactose com manteiga sem lactose</a:t>
                      </a: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Maçã</a:t>
                      </a:r>
                      <a:endParaRPr lang="pt-BR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900" b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t-BR" sz="900" b="0" dirty="0" smtClean="0">
                          <a:latin typeface="Arial" pitchFamily="34" charset="0"/>
                          <a:cs typeface="Arial" pitchFamily="34" charset="0"/>
                        </a:rPr>
                        <a:t>Vitamina de Mamão sem lactose</a:t>
                      </a:r>
                      <a:endParaRPr lang="pt-BR" sz="9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52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ALMOÇO</a:t>
                      </a:r>
                      <a:r>
                        <a:rPr lang="pt-BR" sz="1100" b="1" u="none" strike="noStrike" dirty="0"/>
                        <a:t> </a:t>
                      </a:r>
                      <a:endParaRPr lang="pt-BR" sz="1100" b="1" u="none" strike="noStrike" dirty="0" smtClean="0"/>
                    </a:p>
                    <a:p>
                      <a:pPr algn="ctr" fontAlgn="ctr"/>
                      <a:r>
                        <a:rPr lang="pt-BR" sz="1100" b="1" u="none" strike="noStrike" dirty="0" smtClean="0"/>
                        <a:t>11:00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Ervilha partida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colorida (cenoura, chuchu)</a:t>
                      </a:r>
                      <a:endParaRPr lang="pt-BR" sz="900" b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 com espinafre</a:t>
                      </a: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Beterraba cozida </a:t>
                      </a:r>
                      <a:endParaRPr lang="pt-BR" sz="900" b="0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Músculo </a:t>
                      </a:r>
                      <a:endParaRPr lang="pt-BR" sz="900" b="0" i="0" u="none" strike="noStrike" dirty="0" smtClean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Macarrão integral com frango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Abobrinha refogada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carioca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Couve manteiga refogada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Frango com batata salsa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preto</a:t>
                      </a:r>
                    </a:p>
                    <a:p>
                      <a:pPr algn="ctr" fontAlgn="ctr"/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Carne moída com to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900" b="0" i="0" u="none" strike="noStrike" baseline="0" smtClean="0">
                          <a:solidFill>
                            <a:srgbClr val="000000"/>
                          </a:solidFill>
                          <a:latin typeface="Arial"/>
                        </a:rPr>
                        <a:t>Alface americana</a:t>
                      </a:r>
                      <a:endParaRPr lang="pt-BR" sz="900" b="0" i="0" u="none" strike="noStrike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fontAlgn="ctr"/>
                      <a:r>
                        <a:rPr lang="pt-BR" sz="900" b="0" u="none" strike="noStrike" baseline="0" smtClean="0">
                          <a:latin typeface="Arial" pitchFamily="34" charset="0"/>
                          <a:cs typeface="Arial" pitchFamily="34" charset="0"/>
                        </a:rPr>
                        <a:t>mate</a:t>
                      </a:r>
                      <a:endParaRPr lang="pt-BR" sz="900" b="0" u="none" strike="noStrike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39762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LANCHE DA TARDE 14:00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Abacate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com leite em pó sem lactose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Banana 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Vitamina</a:t>
                      </a:r>
                      <a:r>
                        <a:rPr lang="pt-BR" sz="900" b="0" i="0" u="none" strike="noStrike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mamão maçã e aveia sem lactose</a:t>
                      </a:r>
                      <a:endParaRPr lang="pt-BR" sz="900" b="0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Melancia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Iogurte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de frutas sem lactose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Maçã </a:t>
                      </a:r>
                      <a:endParaRPr lang="pt-BR" sz="9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8774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u="none" strike="noStrike" dirty="0"/>
                        <a:t>JANTAR 16:00</a:t>
                      </a:r>
                      <a:endParaRPr lang="pt-BR" sz="1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>
                          <a:latin typeface="Arial" pitchFamily="34" charset="0"/>
                          <a:cs typeface="Arial" pitchFamily="34" charset="0"/>
                        </a:rPr>
                        <a:t>Caldo 6 (carne </a:t>
                      </a:r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moída, </a:t>
                      </a:r>
                      <a:r>
                        <a:rPr lang="pt-BR" sz="900" b="0" u="none" strike="noStrike" dirty="0">
                          <a:latin typeface="Arial" pitchFamily="34" charset="0"/>
                          <a:cs typeface="Arial" pitchFamily="34" charset="0"/>
                        </a:rPr>
                        <a:t>feijão carioca, batata doce, cenoura ,chuchu)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Polenta 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Carne moída com</a:t>
                      </a:r>
                      <a:r>
                        <a:rPr lang="pt-BR" sz="900" b="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molho de tomate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u="none" strike="noStrike" dirty="0">
                          <a:latin typeface="Arial" pitchFamily="34" charset="0"/>
                          <a:cs typeface="Arial" pitchFamily="34" charset="0"/>
                        </a:rPr>
                        <a:t>Caldo 9 (frango, feijão preto, mandioca, couve flor,espinafre, vagem)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Risoto de frango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Beterraba cozida</a:t>
                      </a:r>
                    </a:p>
                    <a:p>
                      <a:pPr algn="ctr" fontAlgn="ctr"/>
                      <a:r>
                        <a:rPr lang="pt-BR" sz="900" b="0" i="0" u="none" strike="noStrike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Suco de uva integral</a:t>
                      </a:r>
                      <a:endParaRPr lang="pt-BR" sz="900" b="0" i="0" u="none" strike="noStrike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Arroz integral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Feijão preto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Omelete de temperos</a:t>
                      </a:r>
                    </a:p>
                    <a:p>
                      <a:pPr algn="ctr" fontAlgn="ctr"/>
                      <a:r>
                        <a:rPr lang="pt-BR" sz="900" b="0" u="none" strike="noStrike" dirty="0" smtClean="0">
                          <a:latin typeface="Arial" pitchFamily="34" charset="0"/>
                          <a:cs typeface="Arial" pitchFamily="34" charset="0"/>
                        </a:rPr>
                        <a:t>Cenoura 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715008" y="4429132"/>
          <a:ext cx="3286148" cy="21431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86148"/>
              </a:tblGrid>
              <a:tr h="471553">
                <a:tc>
                  <a:txBody>
                    <a:bodyPr/>
                    <a:lstStyle/>
                    <a:p>
                      <a:r>
                        <a:rPr lang="pt-BR" dirty="0" smtClean="0"/>
                        <a:t>Composição nutricional</a:t>
                      </a:r>
                      <a:endParaRPr lang="pt-BR" dirty="0"/>
                    </a:p>
                  </a:txBody>
                  <a:tcPr/>
                </a:tc>
              </a:tr>
              <a:tr h="1671587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/>
        </p:nvGraphicFramePr>
        <p:xfrm>
          <a:off x="1714480" y="5715016"/>
          <a:ext cx="3929090" cy="28575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929090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pt-BR" sz="800" dirty="0" err="1" smtClean="0"/>
                        <a:t>Naiara</a:t>
                      </a:r>
                      <a:r>
                        <a:rPr lang="pt-BR" sz="800" dirty="0" smtClean="0"/>
                        <a:t> T. </a:t>
                      </a:r>
                      <a:r>
                        <a:rPr lang="pt-BR" sz="800" dirty="0" err="1" smtClean="0"/>
                        <a:t>Raitz</a:t>
                      </a:r>
                      <a:r>
                        <a:rPr lang="pt-BR" sz="800" dirty="0" smtClean="0"/>
                        <a:t> CRN8-5976,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err="1" smtClean="0"/>
                        <a:t>Lovaine</a:t>
                      </a:r>
                      <a:r>
                        <a:rPr lang="pt-BR" sz="800" dirty="0" smtClean="0"/>
                        <a:t> C. </a:t>
                      </a:r>
                      <a:r>
                        <a:rPr lang="pt-BR" sz="800" dirty="0" err="1" smtClean="0"/>
                        <a:t>Levinske</a:t>
                      </a:r>
                      <a:r>
                        <a:rPr lang="pt-BR" sz="800" dirty="0" smtClean="0"/>
                        <a:t> CRN8-7261,</a:t>
                      </a:r>
                      <a:r>
                        <a:rPr lang="pt-BR" sz="800" baseline="0" dirty="0" smtClean="0"/>
                        <a:t> </a:t>
                      </a:r>
                      <a:r>
                        <a:rPr lang="pt-BR" sz="800" dirty="0" smtClean="0"/>
                        <a:t>Solange</a:t>
                      </a:r>
                      <a:r>
                        <a:rPr lang="pt-BR" sz="800" baseline="0" dirty="0" smtClean="0"/>
                        <a:t> P. Caldas CRN8-2675</a:t>
                      </a:r>
                      <a:endParaRPr lang="pt-BR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30" name="AutoShape 6" descr="blob:https://web.whatsapp.com/b29608f1-baa2-4d84-8291-726f0ce5da1b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3" name="AutoShape 9" descr="blob:https://web.whatsapp.com/b7098d09-85c5-494e-a722-42f7e564f22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blob:https://web.whatsapp.com/a6754a36-9786-454a-9e32-3385a9a5299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1" name="AutoShape 17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3" name="AutoShape 19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5" name="AutoShape 21" descr="blob:https://web.whatsapp.com/38db7a67-9074-42e8-abbc-29e36af0641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9" name="Imagem 18" descr="C:\Users\Usuario\Downloads\WhatsApp Image 2021-11-26 at 10.03.53.jpeg"/>
          <p:cNvPicPr/>
          <p:nvPr/>
        </p:nvPicPr>
        <p:blipFill rotWithShape="1">
          <a:blip r:embed="rId3" cstate="print">
            <a:clrChange>
              <a:clrFrom>
                <a:srgbClr val="C9C7C8"/>
              </a:clrFrom>
              <a:clrTo>
                <a:srgbClr val="C9C7C8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7337" t="42329" r="39506" b="12835"/>
          <a:stretch/>
        </p:blipFill>
        <p:spPr bwMode="auto">
          <a:xfrm>
            <a:off x="2285984" y="5286388"/>
            <a:ext cx="782588" cy="68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0" name="Imagem 19" descr="C:\Users\Usuario\Downloads\WhatsApp Image 2021-11-26 at 10.48.18.jpeg"/>
          <p:cNvPicPr/>
          <p:nvPr/>
        </p:nvPicPr>
        <p:blipFill rotWithShape="1"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510" t="26793" r="28991" b="45660"/>
          <a:stretch/>
        </p:blipFill>
        <p:spPr bwMode="auto">
          <a:xfrm>
            <a:off x="3571868" y="5357826"/>
            <a:ext cx="628650" cy="6953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1" name="Imagem 20" descr="C:\Users\Usuario\Downloads\WhatsApp Image 2021-11-26 at 10.34.57.jpeg"/>
          <p:cNvPicPr/>
          <p:nvPr/>
        </p:nvPicPr>
        <p:blipFill rotWithShape="1">
          <a:blip r:embed="rId5" cstate="print">
            <a:clrChange>
              <a:clrFrom>
                <a:srgbClr val="737E90"/>
              </a:clrFrom>
              <a:clrTo>
                <a:srgbClr val="737E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176" t="41647" r="7706" b="42588"/>
          <a:stretch/>
        </p:blipFill>
        <p:spPr bwMode="auto">
          <a:xfrm>
            <a:off x="5000628" y="5357826"/>
            <a:ext cx="600075" cy="638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4786321"/>
            <a:ext cx="3282933" cy="1852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1077</Words>
  <Application>Microsoft Office PowerPoint</Application>
  <PresentationFormat>Apresentação na tela (4:3)</PresentationFormat>
  <Paragraphs>290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SECRETARIA MUNICIPAL DE EDUCAÇÃO DE PINHÃO - SETOR DE ALIMENTAÇÃO ESCOLAR PROGRAMA NACIONAL DE ALIMENTAÇÃO ESCOLAR – PNAE CARDÁPIO VERÃO - CMEI  SEM LACTOSE MODALIDADE DE ENSINO - Educação Infantil / FAIXA ETÁRIA maiores de 3 anos</vt:lpstr>
      <vt:lpstr>SECRETARIA MUNICIPAL DE EDUCAÇÃO DE PINHÃO - SETOR DE ALIMENTAÇÃO ESCOLAR PROGRAMA NACIONAL DE ALIMENTAÇÃO ESCOLAR – PNAE CARDÁPIO VERÃO - CMEI  - SEM LACTOSE MODALIDADE DE ENSINO - Educação Infantil / FAIXA ETÁRIA maiores de 3 anos</vt:lpstr>
      <vt:lpstr>SECRETARIA MUNICIPAL DE EDUCAÇÃO DE PINHÃO - SETOR DE ALIMENTAÇÃO ESCOLAR PROGRAMA NACIONAL DE ALIMENTAÇÃO ESCOLAR – PNAE CARDÁPIO VERÃO - CMEI – SEM LACTOSE MODALIDADE DE ENSINO - Educação Infantil / FAIXA ETÁRIA maiores de 3 anos</vt:lpstr>
      <vt:lpstr>SECRETARIA MUNICIPAL DE EDUCAÇÃO DE PINHÃO - SETOR DE ALIMENTAÇÃO ESCOLAR PROGRAMA NACIONAL DE ALIMENTAÇÃO ESCOLAR – PNAE CARDÁPIO VERÃO - CMEI – SEM LACTOSE MODALIDADE DE ENSINO - Educação Infantil / FAIXA ETÁRIA maiores de 3 anos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MUNICIPAL DE EDUCAÇÃO DE PINHÃO - SETOR DE ALIMENTAÇÃO ESCOLAR PROGRAMA NACIONAL DE ALIMENTAÇÃO ESCOLAR – PNAE CARDÁPIO VERÃO - CMEI  MODALIDADE DE ENSINO - Educação Infantil / FAIXA ETÁRIA 7 meses a 3 anos</dc:title>
  <dc:creator>OEM</dc:creator>
  <cp:lastModifiedBy>OEM</cp:lastModifiedBy>
  <cp:revision>25</cp:revision>
  <dcterms:created xsi:type="dcterms:W3CDTF">2022-04-01T16:11:53Z</dcterms:created>
  <dcterms:modified xsi:type="dcterms:W3CDTF">2022-12-07T18:07:29Z</dcterms:modified>
</cp:coreProperties>
</file>